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17"/>
  </p:notesMasterIdLst>
  <p:handoutMasterIdLst>
    <p:handoutMasterId r:id="rId18"/>
  </p:handoutMasterIdLst>
  <p:sldIdLst>
    <p:sldId id="256" r:id="rId3"/>
    <p:sldId id="2076137903" r:id="rId4"/>
    <p:sldId id="2076137892" r:id="rId5"/>
    <p:sldId id="2076137778" r:id="rId6"/>
    <p:sldId id="2147470032" r:id="rId7"/>
    <p:sldId id="2147470201" r:id="rId8"/>
    <p:sldId id="2147470205" r:id="rId9"/>
    <p:sldId id="2147470226" r:id="rId10"/>
    <p:sldId id="2147470131" r:id="rId11"/>
    <p:sldId id="2147470119" r:id="rId12"/>
    <p:sldId id="2147470041" r:id="rId13"/>
    <p:sldId id="2147470147" r:id="rId14"/>
    <p:sldId id="2147470230" r:id="rId15"/>
    <p:sldId id="260" r:id="rId1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5">
          <p15:clr>
            <a:srgbClr val="A4A3A4"/>
          </p15:clr>
        </p15:guide>
        <p15:guide id="2" pos="383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377" autoAdjust="0"/>
    <p:restoredTop sz="86395"/>
  </p:normalViewPr>
  <p:slideViewPr>
    <p:cSldViewPr snapToGrid="0" showGuides="1">
      <p:cViewPr varScale="1">
        <p:scale>
          <a:sx n="105" d="100"/>
          <a:sy n="105" d="100"/>
        </p:scale>
        <p:origin x="376" y="192"/>
      </p:cViewPr>
      <p:guideLst>
        <p:guide orient="horz" pos="2135"/>
        <p:guide pos="3833"/>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7B7C4A-9600-5C47-9E37-05F5F0B7133F}"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8259AA01-7280-FA4C-BC8A-34CD2DB1DF11}">
      <dgm:prSet phldrT="[Text]" custT="1"/>
      <dgm:spPr>
        <a:solidFill>
          <a:srgbClr val="002060"/>
        </a:solidFill>
      </dgm:spPr>
      <dgm:t>
        <a:bodyPr/>
        <a:lstStyle/>
        <a:p>
          <a:r>
            <a:rPr lang="en-US" sz="1400">
              <a:solidFill>
                <a:srgbClr val="00B0F0"/>
              </a:solidFill>
            </a:rPr>
            <a:t>Google Login Authentication</a:t>
          </a:r>
        </a:p>
      </dgm:t>
    </dgm:pt>
    <dgm:pt modelId="{C0E82030-CEB3-E14B-AE6C-1659A5CC58BF}" type="parTrans" cxnId="{F6234D84-B6F4-2E42-80CE-8E2AF4D7A8D4}">
      <dgm:prSet/>
      <dgm:spPr/>
      <dgm:t>
        <a:bodyPr/>
        <a:lstStyle/>
        <a:p>
          <a:endParaRPr lang="en-US"/>
        </a:p>
      </dgm:t>
    </dgm:pt>
    <dgm:pt modelId="{B3652431-F991-3043-9CF3-E9A9F7386DAA}" type="sibTrans" cxnId="{F6234D84-B6F4-2E42-80CE-8E2AF4D7A8D4}">
      <dgm:prSet/>
      <dgm:spPr/>
      <dgm:t>
        <a:bodyPr/>
        <a:lstStyle/>
        <a:p>
          <a:endParaRPr lang="en-US"/>
        </a:p>
      </dgm:t>
    </dgm:pt>
    <dgm:pt modelId="{71F78690-D684-1346-9FC0-644F00A06699}">
      <dgm:prSet phldrT="[Text]" custT="1"/>
      <dgm:spPr>
        <a:solidFill>
          <a:srgbClr val="002060"/>
        </a:solidFill>
      </dgm:spPr>
      <dgm:t>
        <a:bodyPr/>
        <a:lstStyle/>
        <a:p>
          <a:r>
            <a:rPr lang="en-US" sz="1400">
              <a:solidFill>
                <a:srgbClr val="00B0F0"/>
              </a:solidFill>
            </a:rPr>
            <a:t>Missing GMS Play Services</a:t>
          </a:r>
        </a:p>
      </dgm:t>
    </dgm:pt>
    <dgm:pt modelId="{657FED2D-0DE4-F24C-BCA1-DDE14A8E2D2E}" type="parTrans" cxnId="{F1FD241A-A776-E943-9246-50F62BF7EA11}">
      <dgm:prSet/>
      <dgm:spPr/>
      <dgm:t>
        <a:bodyPr/>
        <a:lstStyle/>
        <a:p>
          <a:endParaRPr lang="en-US"/>
        </a:p>
      </dgm:t>
    </dgm:pt>
    <dgm:pt modelId="{EFED4D1F-14B4-D74F-8A2C-654EE9E60229}" type="sibTrans" cxnId="{F1FD241A-A776-E943-9246-50F62BF7EA11}">
      <dgm:prSet/>
      <dgm:spPr/>
      <dgm:t>
        <a:bodyPr/>
        <a:lstStyle/>
        <a:p>
          <a:endParaRPr lang="en-US"/>
        </a:p>
      </dgm:t>
    </dgm:pt>
    <dgm:pt modelId="{432F4D4C-9AFA-3044-BA7E-FFD09C1A6799}">
      <dgm:prSet phldrT="[Text]" custT="1"/>
      <dgm:spPr>
        <a:solidFill>
          <a:srgbClr val="002060"/>
        </a:solidFill>
      </dgm:spPr>
      <dgm:t>
        <a:bodyPr/>
        <a:lstStyle/>
        <a:p>
          <a:r>
            <a:rPr lang="en-US" sz="1400">
              <a:solidFill>
                <a:srgbClr val="00B0F0"/>
              </a:solidFill>
            </a:rPr>
            <a:t>Google Drive Access</a:t>
          </a:r>
        </a:p>
      </dgm:t>
    </dgm:pt>
    <dgm:pt modelId="{DD0DAB34-F5D0-B447-88FC-0879CA8062A9}" type="parTrans" cxnId="{6AAC99F6-5D7F-4544-B9FB-EAB102A49E44}">
      <dgm:prSet/>
      <dgm:spPr/>
      <dgm:t>
        <a:bodyPr/>
        <a:lstStyle/>
        <a:p>
          <a:endParaRPr lang="en-US"/>
        </a:p>
      </dgm:t>
    </dgm:pt>
    <dgm:pt modelId="{90E3A050-8962-C542-A734-BB0F6257352F}" type="sibTrans" cxnId="{6AAC99F6-5D7F-4544-B9FB-EAB102A49E44}">
      <dgm:prSet/>
      <dgm:spPr/>
      <dgm:t>
        <a:bodyPr/>
        <a:lstStyle/>
        <a:p>
          <a:endParaRPr lang="en-US"/>
        </a:p>
      </dgm:t>
    </dgm:pt>
    <dgm:pt modelId="{587E946E-E9BD-5C4E-95F7-8F33F023C498}">
      <dgm:prSet phldrT="[Text]" custT="1"/>
      <dgm:spPr>
        <a:solidFill>
          <a:srgbClr val="002060"/>
        </a:solidFill>
      </dgm:spPr>
      <dgm:t>
        <a:bodyPr/>
        <a:lstStyle/>
        <a:p>
          <a:r>
            <a:rPr lang="en-US" sz="1400">
              <a:solidFill>
                <a:srgbClr val="00B0F0"/>
              </a:solidFill>
            </a:rPr>
            <a:t>Google IAP</a:t>
          </a:r>
        </a:p>
      </dgm:t>
    </dgm:pt>
    <dgm:pt modelId="{9DF0F2DC-029E-D745-912C-3B742E85915C}" type="parTrans" cxnId="{63B404A1-F4CC-BC4D-8482-C4AF4A0AF0D9}">
      <dgm:prSet/>
      <dgm:spPr/>
      <dgm:t>
        <a:bodyPr/>
        <a:lstStyle/>
        <a:p>
          <a:endParaRPr lang="en-US"/>
        </a:p>
      </dgm:t>
    </dgm:pt>
    <dgm:pt modelId="{68C00A36-5EAF-6540-8774-D8AD8E3DE72C}" type="sibTrans" cxnId="{63B404A1-F4CC-BC4D-8482-C4AF4A0AF0D9}">
      <dgm:prSet/>
      <dgm:spPr/>
      <dgm:t>
        <a:bodyPr/>
        <a:lstStyle/>
        <a:p>
          <a:endParaRPr lang="en-US"/>
        </a:p>
      </dgm:t>
    </dgm:pt>
    <dgm:pt modelId="{705473CD-DCFB-E146-A42A-3DF00250FB79}" type="pres">
      <dgm:prSet presAssocID="{FA7B7C4A-9600-5C47-9E37-05F5F0B7133F}" presName="diagram" presStyleCnt="0">
        <dgm:presLayoutVars>
          <dgm:dir/>
          <dgm:resizeHandles val="exact"/>
        </dgm:presLayoutVars>
      </dgm:prSet>
      <dgm:spPr/>
    </dgm:pt>
    <dgm:pt modelId="{8E346CA9-83F1-AF44-BF59-B2EFE84228D0}" type="pres">
      <dgm:prSet presAssocID="{8259AA01-7280-FA4C-BC8A-34CD2DB1DF11}" presName="node" presStyleLbl="node1" presStyleIdx="0" presStyleCnt="4" custScaleX="49572" custScaleY="14011" custLinFactNeighborX="-1005" custLinFactNeighborY="-227">
        <dgm:presLayoutVars>
          <dgm:bulletEnabled val="1"/>
        </dgm:presLayoutVars>
      </dgm:prSet>
      <dgm:spPr/>
    </dgm:pt>
    <dgm:pt modelId="{854B75AF-2F19-C649-A902-CC4EB8F6C5EF}" type="pres">
      <dgm:prSet presAssocID="{B3652431-F991-3043-9CF3-E9A9F7386DAA}" presName="sibTrans" presStyleCnt="0"/>
      <dgm:spPr/>
    </dgm:pt>
    <dgm:pt modelId="{3BFA1DBF-1397-9D44-80BA-953AF46CB103}" type="pres">
      <dgm:prSet presAssocID="{71F78690-D684-1346-9FC0-644F00A06699}" presName="node" presStyleLbl="node1" presStyleIdx="1" presStyleCnt="4" custScaleX="49572" custScaleY="14011" custLinFactNeighborX="-1005" custLinFactNeighborY="-227">
        <dgm:presLayoutVars>
          <dgm:bulletEnabled val="1"/>
        </dgm:presLayoutVars>
      </dgm:prSet>
      <dgm:spPr/>
    </dgm:pt>
    <dgm:pt modelId="{B7F35A0D-B9A7-7C48-AEE8-FB4EEB6D5941}" type="pres">
      <dgm:prSet presAssocID="{EFED4D1F-14B4-D74F-8A2C-654EE9E60229}" presName="sibTrans" presStyleCnt="0"/>
      <dgm:spPr/>
    </dgm:pt>
    <dgm:pt modelId="{9889AB13-847F-344F-9E55-79EA987D2FA9}" type="pres">
      <dgm:prSet presAssocID="{432F4D4C-9AFA-3044-BA7E-FFD09C1A6799}" presName="node" presStyleLbl="node1" presStyleIdx="2" presStyleCnt="4" custScaleX="49572" custScaleY="14011" custLinFactNeighborX="-1005" custLinFactNeighborY="-227">
        <dgm:presLayoutVars>
          <dgm:bulletEnabled val="1"/>
        </dgm:presLayoutVars>
      </dgm:prSet>
      <dgm:spPr/>
    </dgm:pt>
    <dgm:pt modelId="{2031E043-23B9-8F43-B27F-7A0DACC7F08C}" type="pres">
      <dgm:prSet presAssocID="{90E3A050-8962-C542-A734-BB0F6257352F}" presName="sibTrans" presStyleCnt="0"/>
      <dgm:spPr/>
    </dgm:pt>
    <dgm:pt modelId="{95FF7BC5-1491-A04A-8A93-0D52CCDBB27E}" type="pres">
      <dgm:prSet presAssocID="{587E946E-E9BD-5C4E-95F7-8F33F023C498}" presName="node" presStyleLbl="node1" presStyleIdx="3" presStyleCnt="4" custScaleX="49572" custScaleY="14011" custLinFactNeighborX="-1005" custLinFactNeighborY="-227">
        <dgm:presLayoutVars>
          <dgm:bulletEnabled val="1"/>
        </dgm:presLayoutVars>
      </dgm:prSet>
      <dgm:spPr/>
    </dgm:pt>
  </dgm:ptLst>
  <dgm:cxnLst>
    <dgm:cxn modelId="{F1FD241A-A776-E943-9246-50F62BF7EA11}" srcId="{FA7B7C4A-9600-5C47-9E37-05F5F0B7133F}" destId="{71F78690-D684-1346-9FC0-644F00A06699}" srcOrd="1" destOrd="0" parTransId="{657FED2D-0DE4-F24C-BCA1-DDE14A8E2D2E}" sibTransId="{EFED4D1F-14B4-D74F-8A2C-654EE9E60229}"/>
    <dgm:cxn modelId="{F6234D84-B6F4-2E42-80CE-8E2AF4D7A8D4}" srcId="{FA7B7C4A-9600-5C47-9E37-05F5F0B7133F}" destId="{8259AA01-7280-FA4C-BC8A-34CD2DB1DF11}" srcOrd="0" destOrd="0" parTransId="{C0E82030-CEB3-E14B-AE6C-1659A5CC58BF}" sibTransId="{B3652431-F991-3043-9CF3-E9A9F7386DAA}"/>
    <dgm:cxn modelId="{63B404A1-F4CC-BC4D-8482-C4AF4A0AF0D9}" srcId="{FA7B7C4A-9600-5C47-9E37-05F5F0B7133F}" destId="{587E946E-E9BD-5C4E-95F7-8F33F023C498}" srcOrd="3" destOrd="0" parTransId="{9DF0F2DC-029E-D745-912C-3B742E85915C}" sibTransId="{68C00A36-5EAF-6540-8774-D8AD8E3DE72C}"/>
    <dgm:cxn modelId="{878062A5-55C5-C64D-9606-736470C94CA2}" type="presOf" srcId="{71F78690-D684-1346-9FC0-644F00A06699}" destId="{3BFA1DBF-1397-9D44-80BA-953AF46CB103}" srcOrd="0" destOrd="0" presId="urn:microsoft.com/office/officeart/2005/8/layout/default"/>
    <dgm:cxn modelId="{ABE795BD-D272-044B-8293-C797099FD6EE}" type="presOf" srcId="{FA7B7C4A-9600-5C47-9E37-05F5F0B7133F}" destId="{705473CD-DCFB-E146-A42A-3DF00250FB79}" srcOrd="0" destOrd="0" presId="urn:microsoft.com/office/officeart/2005/8/layout/default"/>
    <dgm:cxn modelId="{A4E265C5-6BEE-5D47-967D-8A9F0C135D26}" type="presOf" srcId="{432F4D4C-9AFA-3044-BA7E-FFD09C1A6799}" destId="{9889AB13-847F-344F-9E55-79EA987D2FA9}" srcOrd="0" destOrd="0" presId="urn:microsoft.com/office/officeart/2005/8/layout/default"/>
    <dgm:cxn modelId="{BB4686D8-D30C-EA4C-8A9C-D4FED825673B}" type="presOf" srcId="{587E946E-E9BD-5C4E-95F7-8F33F023C498}" destId="{95FF7BC5-1491-A04A-8A93-0D52CCDBB27E}" srcOrd="0" destOrd="0" presId="urn:microsoft.com/office/officeart/2005/8/layout/default"/>
    <dgm:cxn modelId="{813F6FEA-FA17-5945-B0B9-9B8F71112777}" type="presOf" srcId="{8259AA01-7280-FA4C-BC8A-34CD2DB1DF11}" destId="{8E346CA9-83F1-AF44-BF59-B2EFE84228D0}" srcOrd="0" destOrd="0" presId="urn:microsoft.com/office/officeart/2005/8/layout/default"/>
    <dgm:cxn modelId="{6AAC99F6-5D7F-4544-B9FB-EAB102A49E44}" srcId="{FA7B7C4A-9600-5C47-9E37-05F5F0B7133F}" destId="{432F4D4C-9AFA-3044-BA7E-FFD09C1A6799}" srcOrd="2" destOrd="0" parTransId="{DD0DAB34-F5D0-B447-88FC-0879CA8062A9}" sibTransId="{90E3A050-8962-C542-A734-BB0F6257352F}"/>
    <dgm:cxn modelId="{12E23539-0D35-C542-AF88-7EDE79DEE634}" type="presParOf" srcId="{705473CD-DCFB-E146-A42A-3DF00250FB79}" destId="{8E346CA9-83F1-AF44-BF59-B2EFE84228D0}" srcOrd="0" destOrd="0" presId="urn:microsoft.com/office/officeart/2005/8/layout/default"/>
    <dgm:cxn modelId="{BDFDBE88-FA4B-224B-BCDF-5A5A5150EC4C}" type="presParOf" srcId="{705473CD-DCFB-E146-A42A-3DF00250FB79}" destId="{854B75AF-2F19-C649-A902-CC4EB8F6C5EF}" srcOrd="1" destOrd="0" presId="urn:microsoft.com/office/officeart/2005/8/layout/default"/>
    <dgm:cxn modelId="{C1924E91-960B-5349-BF31-107C6200FA40}" type="presParOf" srcId="{705473CD-DCFB-E146-A42A-3DF00250FB79}" destId="{3BFA1DBF-1397-9D44-80BA-953AF46CB103}" srcOrd="2" destOrd="0" presId="urn:microsoft.com/office/officeart/2005/8/layout/default"/>
    <dgm:cxn modelId="{CFABF734-64E3-3049-BEC0-3A6F43764C72}" type="presParOf" srcId="{705473CD-DCFB-E146-A42A-3DF00250FB79}" destId="{B7F35A0D-B9A7-7C48-AEE8-FB4EEB6D5941}" srcOrd="3" destOrd="0" presId="urn:microsoft.com/office/officeart/2005/8/layout/default"/>
    <dgm:cxn modelId="{D44438A3-96FE-7D42-A867-04DE46201C72}" type="presParOf" srcId="{705473CD-DCFB-E146-A42A-3DF00250FB79}" destId="{9889AB13-847F-344F-9E55-79EA987D2FA9}" srcOrd="4" destOrd="0" presId="urn:microsoft.com/office/officeart/2005/8/layout/default"/>
    <dgm:cxn modelId="{D911361B-A8C7-4C41-8F64-51DA3533F62F}" type="presParOf" srcId="{705473CD-DCFB-E146-A42A-3DF00250FB79}" destId="{2031E043-23B9-8F43-B27F-7A0DACC7F08C}" srcOrd="5" destOrd="0" presId="urn:microsoft.com/office/officeart/2005/8/layout/default"/>
    <dgm:cxn modelId="{492D620C-6A09-334F-A9C5-799DBABD7487}" type="presParOf" srcId="{705473CD-DCFB-E146-A42A-3DF00250FB79}" destId="{95FF7BC5-1491-A04A-8A93-0D52CCDBB27E}"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46CA9-83F1-AF44-BF59-B2EFE84228D0}">
      <dsp:nvSpPr>
        <dsp:cNvPr id="0" name=""/>
        <dsp:cNvSpPr/>
      </dsp:nvSpPr>
      <dsp:spPr>
        <a:xfrm>
          <a:off x="0"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Google Login Authentication</a:t>
          </a:r>
        </a:p>
      </dsp:txBody>
      <dsp:txXfrm>
        <a:off x="0" y="211489"/>
        <a:ext cx="2545018" cy="431593"/>
      </dsp:txXfrm>
    </dsp:sp>
    <dsp:sp modelId="{3BFA1DBF-1397-9D44-80BA-953AF46CB103}">
      <dsp:nvSpPr>
        <dsp:cNvPr id="0" name=""/>
        <dsp:cNvSpPr/>
      </dsp:nvSpPr>
      <dsp:spPr>
        <a:xfrm>
          <a:off x="3007554"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Missing GMS Play Services</a:t>
          </a:r>
        </a:p>
      </dsp:txBody>
      <dsp:txXfrm>
        <a:off x="3007554" y="211489"/>
        <a:ext cx="2545018" cy="431593"/>
      </dsp:txXfrm>
    </dsp:sp>
    <dsp:sp modelId="{9889AB13-847F-344F-9E55-79EA987D2FA9}">
      <dsp:nvSpPr>
        <dsp:cNvPr id="0" name=""/>
        <dsp:cNvSpPr/>
      </dsp:nvSpPr>
      <dsp:spPr>
        <a:xfrm>
          <a:off x="6065971"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Google Drive Access</a:t>
          </a:r>
        </a:p>
      </dsp:txBody>
      <dsp:txXfrm>
        <a:off x="6065971" y="211489"/>
        <a:ext cx="2545018" cy="431593"/>
      </dsp:txXfrm>
    </dsp:sp>
    <dsp:sp modelId="{95FF7BC5-1491-A04A-8A93-0D52CCDBB27E}">
      <dsp:nvSpPr>
        <dsp:cNvPr id="0" name=""/>
        <dsp:cNvSpPr/>
      </dsp:nvSpPr>
      <dsp:spPr>
        <a:xfrm>
          <a:off x="9124388" y="211489"/>
          <a:ext cx="2545018" cy="431593"/>
        </a:xfrm>
        <a:prstGeom prst="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solidFill>
                <a:srgbClr val="00B0F0"/>
              </a:solidFill>
            </a:rPr>
            <a:t>Google IAP</a:t>
          </a:r>
        </a:p>
      </dsp:txBody>
      <dsp:txXfrm>
        <a:off x="9124388" y="211489"/>
        <a:ext cx="2545018" cy="43159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2023/9/15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2023/9/15</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 Include SOW partner for operationalization, maintenance, support, hosting EU companies</a:t>
            </a:r>
          </a:p>
          <a:p>
            <a:r>
              <a:rPr lang="en-US" dirty="0">
                <a:cs typeface="Calibri"/>
              </a:rPr>
              <a:t>- Mention public cloud from GCP, AWS, or Azure</a:t>
            </a:r>
          </a:p>
          <a:p>
            <a:r>
              <a:rPr lang="en-US" dirty="0">
                <a:cs typeface="Calibri"/>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794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add Appstore, standards, associations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2325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9325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763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AA6347-9C5C-4498-B753-1DF27CA461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194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2378710"/>
            <a:ext cx="9144000" cy="1130935"/>
          </a:xfrm>
        </p:spPr>
        <p:txBody>
          <a:bodyPr anchor="b">
            <a:normAutofit/>
          </a:bodyPr>
          <a:lstStyle>
            <a:lvl1pPr algn="ctr">
              <a:lnSpc>
                <a:spcPct val="130000"/>
              </a:lnSpc>
              <a:defRPr sz="6000">
                <a:solidFill>
                  <a:schemeClr val="bg1"/>
                </a:solidFill>
                <a:effectLst/>
                <a:latin typeface="Microsoft YaHei Regular" panose="020B0503020204020204" charset="-122"/>
                <a:ea typeface="Microsoft YaHei Regular" panose="020B0503020204020204" charset="-122"/>
              </a:defRPr>
            </a:lvl1pPr>
          </a:lstStyle>
          <a:p>
            <a:r>
              <a:rPr lang="zh-CN" altLang="en-US" dirty="0"/>
              <a:t>单击此处添加标题</a:t>
            </a:r>
          </a:p>
        </p:txBody>
      </p:sp>
      <p:sp>
        <p:nvSpPr>
          <p:cNvPr id="3" name="副标题 2"/>
          <p:cNvSpPr>
            <a:spLocks noGrp="1"/>
          </p:cNvSpPr>
          <p:nvPr>
            <p:ph type="subTitle" idx="1" hasCustomPrompt="1"/>
          </p:nvPr>
        </p:nvSpPr>
        <p:spPr>
          <a:xfrm>
            <a:off x="1524000" y="4086860"/>
            <a:ext cx="9144000" cy="984250"/>
          </a:xfrm>
        </p:spPr>
        <p:txBody>
          <a:bodyPr>
            <a:normAutofit/>
          </a:bodyPr>
          <a:lstStyle>
            <a:lvl1pPr marL="0" indent="0" algn="ctr">
              <a:buNone/>
              <a:defRPr sz="2400">
                <a:solidFill>
                  <a:schemeClr val="bg1"/>
                </a:solidFill>
                <a:effectLst/>
                <a:latin typeface="Microsoft YaHei Regular" panose="020B0503020204020204" charset="-122"/>
                <a:ea typeface="Microsoft YaHei Regular"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741946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3996587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C0824C-3088-6C09-3C7A-C828A6FF5727}"/>
              </a:ext>
            </a:extLst>
          </p:cNvPr>
          <p:cNvGrpSpPr/>
          <p:nvPr userDrawn="1"/>
        </p:nvGrpSpPr>
        <p:grpSpPr>
          <a:xfrm>
            <a:off x="0" y="3260"/>
            <a:ext cx="12192000" cy="6854740"/>
            <a:chOff x="0" y="3260"/>
            <a:chExt cx="12192000" cy="6854740"/>
          </a:xfrm>
        </p:grpSpPr>
        <p:sp>
          <p:nvSpPr>
            <p:cNvPr id="3" name="Rectangle 2">
              <a:extLst>
                <a:ext uri="{FF2B5EF4-FFF2-40B4-BE49-F238E27FC236}">
                  <a16:creationId xmlns:a16="http://schemas.microsoft.com/office/drawing/2014/main" id="{B50493EB-1B73-4C32-462F-4DE4529ECFC4}"/>
                </a:ext>
              </a:extLst>
            </p:cNvPr>
            <p:cNvSpPr/>
            <p:nvPr/>
          </p:nvSpPr>
          <p:spPr>
            <a:xfrm>
              <a:off x="0" y="3260"/>
              <a:ext cx="12192000" cy="316345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ABFCD00-82EA-BA75-FA7F-EF29C176EAE0}"/>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66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163456"/>
              <a:ext cx="12192000" cy="3694544"/>
            </a:xfrm>
            <a:prstGeom prst="rect">
              <a:avLst/>
            </a:prstGeom>
          </p:spPr>
        </p:pic>
      </p:grpSp>
      <p:sp>
        <p:nvSpPr>
          <p:cNvPr id="8" name="TextBox 6"/>
          <p:cNvSpPr txBox="1"/>
          <p:nvPr/>
        </p:nvSpPr>
        <p:spPr>
          <a:xfrm>
            <a:off x="4188528" y="3153959"/>
            <a:ext cx="3814944" cy="831007"/>
          </a:xfrm>
          <a:prstGeom prst="rect">
            <a:avLst/>
          </a:prstGeom>
          <a:noFill/>
        </p:spPr>
        <p:txBody>
          <a:bodyPr wrap="square" lIns="91450" tIns="45725" rIns="91450" bIns="45725">
            <a:spAutoFit/>
          </a:bodyPr>
          <a:lstStyle/>
          <a:p>
            <a:pPr algn="ctr">
              <a:defRPr/>
            </a:pPr>
            <a:r>
              <a:rPr lang="en-US" altLang="zh-CN" sz="4800" dirty="0">
                <a:solidFill>
                  <a:schemeClr val="tx2">
                    <a:lumMod val="75000"/>
                    <a:lumOff val="25000"/>
                  </a:schemeClr>
                </a:solidFill>
              </a:rPr>
              <a:t>Thank You</a:t>
            </a:r>
            <a:endParaRPr lang="zh-CN" altLang="zh-CN" sz="4800" dirty="0">
              <a:solidFill>
                <a:schemeClr val="tx2">
                  <a:lumMod val="75000"/>
                  <a:lumOff val="25000"/>
                </a:schemeClr>
              </a:solidFill>
            </a:endParaRPr>
          </a:p>
        </p:txBody>
      </p:sp>
      <p:sp>
        <p:nvSpPr>
          <p:cNvPr id="5" name="TextBox 4">
            <a:extLst>
              <a:ext uri="{FF2B5EF4-FFF2-40B4-BE49-F238E27FC236}">
                <a16:creationId xmlns:a16="http://schemas.microsoft.com/office/drawing/2014/main" id="{5F0650F7-482C-9551-26E0-07F1EFD10967}"/>
              </a:ext>
            </a:extLst>
          </p:cNvPr>
          <p:cNvSpPr txBox="1"/>
          <p:nvPr userDrawn="1"/>
        </p:nvSpPr>
        <p:spPr>
          <a:xfrm>
            <a:off x="4907697" y="1557745"/>
            <a:ext cx="3567702" cy="523220"/>
          </a:xfrm>
          <a:prstGeom prst="rect">
            <a:avLst/>
          </a:prstGeom>
          <a:noFill/>
        </p:spPr>
        <p:txBody>
          <a:bodyPr wrap="square">
            <a:spAutoFit/>
          </a:bodyPr>
          <a:lstStyle/>
          <a:p>
            <a:r>
              <a:rPr lang="en-US" sz="2800" b="1">
                <a:solidFill>
                  <a:schemeClr val="tx2"/>
                </a:solidFill>
                <a:latin typeface="Montserrat" pitchFamily="2" charset="77"/>
              </a:rPr>
              <a:t>Open Mobile Hub</a:t>
            </a:r>
          </a:p>
        </p:txBody>
      </p:sp>
      <p:pic>
        <p:nvPicPr>
          <p:cNvPr id="6" name="Picture 2">
            <a:extLst>
              <a:ext uri="{FF2B5EF4-FFF2-40B4-BE49-F238E27FC236}">
                <a16:creationId xmlns:a16="http://schemas.microsoft.com/office/drawing/2014/main" id="{0E5A659F-9865-02DD-3842-641C6B5EADEB}"/>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p:blipFill>
        <p:spPr bwMode="auto">
          <a:xfrm>
            <a:off x="3703338" y="1273433"/>
            <a:ext cx="1084531" cy="108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860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 Futurewei - WHITE">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7432728" cy="1203582"/>
          </a:xfrm>
        </p:spPr>
        <p:txBody>
          <a:bodyPr anchor="b">
            <a:noAutofit/>
          </a:bodyPr>
          <a:lstStyle>
            <a:lvl1pPr algn="l">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7432728" cy="1203582"/>
          </a:xfrm>
        </p:spPr>
        <p:txBody>
          <a:bodyPr>
            <a:normAutofit/>
          </a:bodyPr>
          <a:lstStyle>
            <a:lvl1pPr marL="0" indent="0" algn="l">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Tree>
    <p:extLst>
      <p:ext uri="{BB962C8B-B14F-4D97-AF65-F5344CB8AC3E}">
        <p14:creationId xmlns:p14="http://schemas.microsoft.com/office/powerpoint/2010/main" val="287555338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423545" y="993775"/>
            <a:ext cx="11323955" cy="5480685"/>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1850" y="3389630"/>
            <a:ext cx="10307955" cy="1172845"/>
          </a:xfrm>
        </p:spPr>
        <p:txBody>
          <a:bodyPr anchor="b">
            <a:normAutofit/>
          </a:bodyPr>
          <a:lstStyle>
            <a:lvl1pPr algn="ctr">
              <a:defRPr sz="6000" b="1">
                <a:solidFill>
                  <a:schemeClr val="bg1"/>
                </a:solidFill>
                <a:effectLst/>
                <a:latin typeface="Microsoft YaHei Bold" panose="020B0503020204020204" charset="-122"/>
                <a:ea typeface="Microsoft YaHei Bold" panose="020B0503020204020204" charset="-122"/>
              </a:defRPr>
            </a:lvl1pPr>
          </a:lstStyle>
          <a:p>
            <a:r>
              <a:rPr lang="zh-CN" altLang="en-US" dirty="0"/>
              <a:t>单击此处编辑致谢辞</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2023/9/15</a:t>
            </a:fld>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 Futurewei - WHITE">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C556349-DAA5-F0CE-970A-784A368D9A3F}"/>
              </a:ext>
            </a:extLst>
          </p:cNvPr>
          <p:cNvGrpSpPr/>
          <p:nvPr userDrawn="1"/>
        </p:nvGrpSpPr>
        <p:grpSpPr>
          <a:xfrm>
            <a:off x="0" y="3260"/>
            <a:ext cx="12192000" cy="6854740"/>
            <a:chOff x="0" y="3260"/>
            <a:chExt cx="12192000" cy="6854740"/>
          </a:xfrm>
        </p:grpSpPr>
        <p:sp>
          <p:nvSpPr>
            <p:cNvPr id="3" name="Rectangle 2">
              <a:extLst>
                <a:ext uri="{FF2B5EF4-FFF2-40B4-BE49-F238E27FC236}">
                  <a16:creationId xmlns:a16="http://schemas.microsoft.com/office/drawing/2014/main" id="{BC7F606A-8264-9EC8-AFDC-F387DDBC6451}"/>
                </a:ext>
              </a:extLst>
            </p:cNvPr>
            <p:cNvSpPr/>
            <p:nvPr/>
          </p:nvSpPr>
          <p:spPr>
            <a:xfrm>
              <a:off x="0" y="3260"/>
              <a:ext cx="12192000" cy="3163456"/>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856C78-E64D-3DD1-353C-CB55EDBAEB6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saturation sat="66000"/>
                      </a14:imgEffect>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163456"/>
              <a:ext cx="12192000" cy="3694544"/>
            </a:xfrm>
            <a:prstGeom prst="rect">
              <a:avLst/>
            </a:prstGeom>
          </p:spPr>
        </p:pic>
      </p:grpSp>
      <p:sp>
        <p:nvSpPr>
          <p:cNvPr id="18" name="Title 1">
            <a:extLst>
              <a:ext uri="{FF2B5EF4-FFF2-40B4-BE49-F238E27FC236}">
                <a16:creationId xmlns:a16="http://schemas.microsoft.com/office/drawing/2014/main" id="{9B3696E6-E108-49BD-9D30-6DAABF97E629}"/>
              </a:ext>
            </a:extLst>
          </p:cNvPr>
          <p:cNvSpPr>
            <a:spLocks noGrp="1"/>
          </p:cNvSpPr>
          <p:nvPr>
            <p:ph type="ctrTitle" hasCustomPrompt="1"/>
          </p:nvPr>
        </p:nvSpPr>
        <p:spPr>
          <a:xfrm>
            <a:off x="1282012" y="2827209"/>
            <a:ext cx="9325028" cy="1203582"/>
          </a:xfrm>
        </p:spPr>
        <p:txBody>
          <a:bodyPr anchor="b">
            <a:noAutofit/>
          </a:bodyPr>
          <a:lstStyle>
            <a:lvl1pPr algn="ctr">
              <a:defRPr sz="4400">
                <a:solidFill>
                  <a:schemeClr val="tx1">
                    <a:lumMod val="50000"/>
                  </a:schemeClr>
                </a:solidFill>
              </a:defRPr>
            </a:lvl1pPr>
          </a:lstStyle>
          <a:p>
            <a:r>
              <a:rPr lang="en-US"/>
              <a:t>Click to edit master title style</a:t>
            </a:r>
          </a:p>
        </p:txBody>
      </p:sp>
      <p:sp>
        <p:nvSpPr>
          <p:cNvPr id="19" name="Subtitle 2">
            <a:extLst>
              <a:ext uri="{FF2B5EF4-FFF2-40B4-BE49-F238E27FC236}">
                <a16:creationId xmlns:a16="http://schemas.microsoft.com/office/drawing/2014/main" id="{A5B05DE4-1D9D-47A1-86EA-CE39F94BF9A2}"/>
              </a:ext>
            </a:extLst>
          </p:cNvPr>
          <p:cNvSpPr>
            <a:spLocks noGrp="1"/>
          </p:cNvSpPr>
          <p:nvPr>
            <p:ph type="subTitle" idx="1" hasCustomPrompt="1"/>
          </p:nvPr>
        </p:nvSpPr>
        <p:spPr>
          <a:xfrm>
            <a:off x="1282012" y="4183085"/>
            <a:ext cx="9325028" cy="1203582"/>
          </a:xfrm>
        </p:spPr>
        <p:txBody>
          <a:bodyPr>
            <a:normAutofit/>
          </a:bodyPr>
          <a:lstStyle>
            <a:lvl1pPr marL="0" indent="0" algn="ctr">
              <a:lnSpc>
                <a:spcPct val="100000"/>
              </a:lnSpc>
              <a:spcBef>
                <a:spcPts val="0"/>
              </a:spcBef>
              <a:buNone/>
              <a:defRPr sz="1800">
                <a:solidFill>
                  <a:schemeClr val="tx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Department Name</a:t>
            </a:r>
            <a:br>
              <a:rPr lang="en-US"/>
            </a:br>
            <a:r>
              <a:rPr lang="en-US"/>
              <a:t>Author Name</a:t>
            </a:r>
            <a:br>
              <a:rPr lang="en-US"/>
            </a:br>
            <a:r>
              <a:rPr lang="en-US"/>
              <a:t>Date</a:t>
            </a:r>
          </a:p>
        </p:txBody>
      </p:sp>
      <p:sp>
        <p:nvSpPr>
          <p:cNvPr id="5" name="TextBox 4">
            <a:extLst>
              <a:ext uri="{FF2B5EF4-FFF2-40B4-BE49-F238E27FC236}">
                <a16:creationId xmlns:a16="http://schemas.microsoft.com/office/drawing/2014/main" id="{2C7F8580-0181-AB5C-0BE8-B46B4B5D3C0E}"/>
              </a:ext>
            </a:extLst>
          </p:cNvPr>
          <p:cNvSpPr txBox="1"/>
          <p:nvPr userDrawn="1"/>
        </p:nvSpPr>
        <p:spPr>
          <a:xfrm>
            <a:off x="4907697" y="1557745"/>
            <a:ext cx="3567702" cy="523220"/>
          </a:xfrm>
          <a:prstGeom prst="rect">
            <a:avLst/>
          </a:prstGeom>
          <a:noFill/>
        </p:spPr>
        <p:txBody>
          <a:bodyPr wrap="square">
            <a:spAutoFit/>
          </a:bodyPr>
          <a:lstStyle/>
          <a:p>
            <a:r>
              <a:rPr lang="en-US" sz="2800" b="1">
                <a:solidFill>
                  <a:schemeClr val="tx2"/>
                </a:solidFill>
                <a:latin typeface="Montserrat" pitchFamily="2" charset="77"/>
              </a:rPr>
              <a:t>Open Mobile Hub</a:t>
            </a:r>
          </a:p>
        </p:txBody>
      </p:sp>
      <p:pic>
        <p:nvPicPr>
          <p:cNvPr id="6" name="Picture 2">
            <a:extLst>
              <a:ext uri="{FF2B5EF4-FFF2-40B4-BE49-F238E27FC236}">
                <a16:creationId xmlns:a16="http://schemas.microsoft.com/office/drawing/2014/main" id="{2D6F7CDF-416B-0775-3880-584B4FC37F18}"/>
              </a:ext>
            </a:extLst>
          </p:cNvPr>
          <p:cNvPicPr>
            <a:picLocks noChangeAspect="1" noChangeArrowheads="1"/>
          </p:cNvPicPr>
          <p:nvPr userDrawn="1"/>
        </p:nvPicPr>
        <p:blipFill>
          <a:blip r:embed="rId4">
            <a:extLst>
              <a:ext uri="{28A0092B-C50C-407E-A947-70E740481C1C}">
                <a14:useLocalDpi xmlns:a14="http://schemas.microsoft.com/office/drawing/2010/main"/>
              </a:ext>
            </a:extLst>
          </a:blip>
          <a:srcRect/>
          <a:stretch/>
        </p:blipFill>
        <p:spPr bwMode="auto">
          <a:xfrm>
            <a:off x="3703338" y="1273433"/>
            <a:ext cx="1084531" cy="1084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19059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34161"/>
          </a:xfrm>
        </p:spPr>
        <p:txBody>
          <a:bodyPr anchor="b">
            <a:normAutofit/>
          </a:bodyPr>
          <a:lstStyle>
            <a:lvl1pPr>
              <a:defRPr sz="32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2143305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36384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139787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B917CB5-27BD-4ECA-9D86-80D4B900A204}" type="slidenum">
              <a:rPr lang="en-US" smtClean="0"/>
              <a:t>‹#›</a:t>
            </a:fld>
            <a:endParaRPr lang="en-US"/>
          </a:p>
        </p:txBody>
      </p:sp>
    </p:spTree>
    <p:extLst>
      <p:ext uri="{BB962C8B-B14F-4D97-AF65-F5344CB8AC3E}">
        <p14:creationId xmlns:p14="http://schemas.microsoft.com/office/powerpoint/2010/main" val="7030138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5.png"/><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2023/9/15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A city skyline with a white background&#10;&#10;Description automatically generated">
            <a:extLst>
              <a:ext uri="{FF2B5EF4-FFF2-40B4-BE49-F238E27FC236}">
                <a16:creationId xmlns:a16="http://schemas.microsoft.com/office/drawing/2014/main" id="{8E8A345D-8C8B-CC44-D651-F13340F0CC30}"/>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25399" y="12700"/>
            <a:ext cx="12163769" cy="6845300"/>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719264" y="6336902"/>
            <a:ext cx="512806" cy="300257"/>
          </a:xfrm>
          <a:prstGeom prst="rect">
            <a:avLst/>
          </a:prstGeom>
        </p:spPr>
        <p:txBody>
          <a:bodyPr vert="horz" lIns="91440" tIns="45720" rIns="91440" bIns="45720" rtlCol="0" anchor="ctr"/>
          <a:lstStyle>
            <a:lvl1pPr algn="ctr">
              <a:defRPr sz="1000">
                <a:solidFill>
                  <a:schemeClr val="tx1"/>
                </a:solidFill>
              </a:defRPr>
            </a:lvl1pPr>
          </a:lstStyle>
          <a:p>
            <a:fld id="{3B917CB5-27BD-4ECA-9D86-80D4B900A204}" type="slidenum">
              <a:rPr lang="en-US" smtClean="0"/>
              <a:pPr/>
              <a:t>‹#›</a:t>
            </a:fld>
            <a:endParaRPr lang="en-US"/>
          </a:p>
        </p:txBody>
      </p:sp>
    </p:spTree>
    <p:extLst>
      <p:ext uri="{BB962C8B-B14F-4D97-AF65-F5344CB8AC3E}">
        <p14:creationId xmlns:p14="http://schemas.microsoft.com/office/powerpoint/2010/main" val="2640663913"/>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Ls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5" Type="http://schemas.openxmlformats.org/officeDocument/2006/relationships/image" Target="../media/image52.gif"/><Relationship Id="rId4" Type="http://schemas.openxmlformats.org/officeDocument/2006/relationships/hyperlink" Target="https://github.com/openmobilehub"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hyperlink" Target="https://ec.europa.eu/commission/presscorner/detail/en/ip_23_4328" TargetMode="External"/><Relationship Id="rId5" Type="http://schemas.openxmlformats.org/officeDocument/2006/relationships/hyperlink" Target="https://www.ntia.gov/report/2023/competition-mobile-app-ecosystem" TargetMode="External"/><Relationship Id="rId4" Type="http://schemas.openxmlformats.org/officeDocument/2006/relationships/image" Target="../media/image11.emf"/></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hyperlink" Target="https://blog.google/intl/en-in/updates-to-android-and-google-play-in-india/" TargetMode="External"/><Relationship Id="rId4" Type="http://schemas.openxmlformats.org/officeDocument/2006/relationships/image" Target="../media/image15.gif"/></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18.jpeg"/><Relationship Id="rId3" Type="http://schemas.openxmlformats.org/officeDocument/2006/relationships/video" Target="NULL" TargetMode="External"/><Relationship Id="rId7" Type="http://schemas.openxmlformats.org/officeDocument/2006/relationships/diagramLayout" Target="../diagrams/layout1.xml"/><Relationship Id="rId12"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Data" Target="../diagrams/data1.xml"/><Relationship Id="rId11" Type="http://schemas.openxmlformats.org/officeDocument/2006/relationships/image" Target="../media/image16.gif"/><Relationship Id="rId5" Type="http://schemas.openxmlformats.org/officeDocument/2006/relationships/slideLayout" Target="../slideLayouts/slideLayout6.xml"/><Relationship Id="rId10" Type="http://schemas.microsoft.com/office/2007/relationships/diagramDrawing" Target="../diagrams/drawing1.xml"/><Relationship Id="rId4" Type="http://schemas.microsoft.com/office/2007/relationships/media" Target="../media/media2.mp4"/><Relationship Id="rId9" Type="http://schemas.openxmlformats.org/officeDocument/2006/relationships/diagramColors" Target="../diagrams/colors1.xml"/><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1.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microsoft.com/office/2007/relationships/hdphoto" Target="../media/hdphoto2.wdp"/><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microsoft.com/office/2007/relationships/hdphoto" Target="../media/hdphoto3.wdp"/><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www.openmobilehub.com/" TargetMode="External"/><Relationship Id="rId1" Type="http://schemas.openxmlformats.org/officeDocument/2006/relationships/slideLayout" Target="../slideLayouts/slideLayout9.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784225" y="3099434"/>
            <a:ext cx="4483100" cy="1231265"/>
          </a:xfrm>
        </p:spPr>
        <p:txBody>
          <a:bodyPr>
            <a:normAutofit/>
          </a:bodyPr>
          <a:lstStyle/>
          <a:p>
            <a:pPr algn="l"/>
            <a:r>
              <a:rPr lang="en-US" altLang="zh-CN" dirty="0"/>
              <a:t>Unleash The Potential of Every Mobile Device Through Open Mobile Hub</a:t>
            </a:r>
            <a:endParaRPr lang="zh-CN" altLang="en-US" dirty="0"/>
          </a:p>
        </p:txBody>
      </p:sp>
      <p:sp>
        <p:nvSpPr>
          <p:cNvPr id="9" name="文本框 8"/>
          <p:cNvSpPr txBox="1"/>
          <p:nvPr/>
        </p:nvSpPr>
        <p:spPr>
          <a:xfrm>
            <a:off x="803275" y="533400"/>
            <a:ext cx="7735570" cy="1568450"/>
          </a:xfrm>
          <a:prstGeom prst="rect">
            <a:avLst/>
          </a:prstGeom>
          <a:noFill/>
        </p:spPr>
        <p:txBody>
          <a:bodyPr wrap="square" rtlCol="0">
            <a:spAutoFit/>
          </a:bodyPr>
          <a:lstStyle/>
          <a:p>
            <a:r>
              <a:rPr lang="en-US" altLang="zh-CN" sz="9600" b="1">
                <a:solidFill>
                  <a:schemeClr val="bg1"/>
                </a:solidFill>
                <a:latin typeface="Bebas Neue Bold" panose="00000500000000000000" charset="0"/>
                <a:ea typeface="Alibaba PuHuiTi Medium" panose="00020600040101010101" charset="-122"/>
                <a:cs typeface="Bebas Neue Bold" panose="00000500000000000000" charset="0"/>
              </a:rPr>
              <a:t>GOSIM</a:t>
            </a:r>
          </a:p>
        </p:txBody>
      </p:sp>
      <p:sp>
        <p:nvSpPr>
          <p:cNvPr id="10" name="文本框 9"/>
          <p:cNvSpPr txBox="1"/>
          <p:nvPr/>
        </p:nvSpPr>
        <p:spPr>
          <a:xfrm>
            <a:off x="803275" y="1647825"/>
            <a:ext cx="7735570" cy="1568450"/>
          </a:xfrm>
          <a:prstGeom prst="rect">
            <a:avLst/>
          </a:prstGeom>
          <a:noFill/>
        </p:spPr>
        <p:txBody>
          <a:bodyPr wrap="square" rtlCol="0">
            <a:spAutoFit/>
          </a:bodyPr>
          <a:lstStyle/>
          <a:p>
            <a:r>
              <a:rPr lang="en-US" altLang="zh-CN" sz="9600" b="1" dirty="0">
                <a:solidFill>
                  <a:schemeClr val="bg1"/>
                </a:solidFill>
                <a:latin typeface="Bebas Neue Bold" panose="00000500000000000000" charset="0"/>
                <a:ea typeface="Alibaba PuHuiTi Medium" panose="00020600040101010101" charset="-122"/>
                <a:cs typeface="Bebas Neue Bold" panose="00000500000000000000" charset="0"/>
                <a:sym typeface="+mn-ea"/>
              </a:rPr>
              <a:t>Conference</a:t>
            </a:r>
            <a:endParaRPr lang="en-US" altLang="zh-CN" sz="9600" b="1" dirty="0">
              <a:solidFill>
                <a:schemeClr val="bg1"/>
              </a:solidFill>
              <a:latin typeface="Bebas Neue Bold" panose="00000500000000000000" charset="0"/>
              <a:ea typeface="Alibaba PuHuiTi Medium" panose="00020600040101010101" charset="-122"/>
              <a:cs typeface="Bebas Neue Bold" panose="00000500000000000000" charset="0"/>
            </a:endParaRPr>
          </a:p>
        </p:txBody>
      </p:sp>
      <p:sp>
        <p:nvSpPr>
          <p:cNvPr id="4" name="TextBox 3">
            <a:extLst>
              <a:ext uri="{FF2B5EF4-FFF2-40B4-BE49-F238E27FC236}">
                <a16:creationId xmlns:a16="http://schemas.microsoft.com/office/drawing/2014/main" id="{D52AAD10-9995-2B5A-6941-54430A28BD53}"/>
              </a:ext>
            </a:extLst>
          </p:cNvPr>
          <p:cNvSpPr txBox="1"/>
          <p:nvPr/>
        </p:nvSpPr>
        <p:spPr>
          <a:xfrm>
            <a:off x="803275" y="4437606"/>
            <a:ext cx="6096000" cy="646331"/>
          </a:xfrm>
          <a:prstGeom prst="rect">
            <a:avLst/>
          </a:prstGeom>
          <a:noFill/>
        </p:spPr>
        <p:txBody>
          <a:bodyPr wrap="square">
            <a:spAutoFit/>
          </a:bodyPr>
          <a:lstStyle/>
          <a:p>
            <a:r>
              <a:rPr lang="en-US" dirty="0">
                <a:solidFill>
                  <a:schemeClr val="bg1"/>
                </a:solidFill>
              </a:rPr>
              <a:t>Preston Lau</a:t>
            </a:r>
            <a:br>
              <a:rPr lang="en-US" dirty="0">
                <a:solidFill>
                  <a:schemeClr val="bg1"/>
                </a:solidFill>
              </a:rPr>
            </a:br>
            <a:r>
              <a:rPr lang="en-US" dirty="0">
                <a:solidFill>
                  <a:schemeClr val="bg1"/>
                </a:solidFill>
              </a:rPr>
              <a:t>plau@futurewei.com</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BB68D6BB-38DB-3262-C6B4-CAF0408D02E9}"/>
              </a:ext>
            </a:extLst>
          </p:cNvPr>
          <p:cNvSpPr>
            <a:spLocks noChangeArrowheads="1"/>
          </p:cNvSpPr>
          <p:nvPr/>
        </p:nvSpPr>
        <p:spPr bwMode="auto">
          <a:xfrm>
            <a:off x="3670300" y="2900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mn-cs"/>
              </a:rPr>
            </a:br>
            <a:br>
              <a:rPr kumimoji="0" lang="en-US" altLang="en-US" sz="1800" b="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mn-cs"/>
              </a:rPr>
            </a:br>
            <a:endParaRPr kumimoji="0" lang="en-US" altLang="en-US" sz="1800" b="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mn-cs"/>
            </a:endParaRPr>
          </a:p>
        </p:txBody>
      </p:sp>
      <p:sp>
        <p:nvSpPr>
          <p:cNvPr id="9" name="Slide Number Placeholder 4">
            <a:extLst>
              <a:ext uri="{FF2B5EF4-FFF2-40B4-BE49-F238E27FC236}">
                <a16:creationId xmlns:a16="http://schemas.microsoft.com/office/drawing/2014/main" id="{909D2C03-3727-C071-604F-2E1583828C9F}"/>
              </a:ext>
            </a:extLst>
          </p:cNvPr>
          <p:cNvSpPr>
            <a:spLocks noGrp="1"/>
          </p:cNvSpPr>
          <p:nvPr>
            <p:ph type="sldNum" sz="quarter" idx="12"/>
          </p:nvPr>
        </p:nvSpPr>
        <p:spPr>
          <a:xfrm>
            <a:off x="719264" y="6336902"/>
            <a:ext cx="512806" cy="3002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12" name="Picture 11" descr="Graphical user interface, application&#10;&#10;Description automatically generated">
            <a:extLst>
              <a:ext uri="{FF2B5EF4-FFF2-40B4-BE49-F238E27FC236}">
                <a16:creationId xmlns:a16="http://schemas.microsoft.com/office/drawing/2014/main" id="{FCC88DE7-B14E-B442-2284-CB4533284CF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13286" y="1842595"/>
            <a:ext cx="5889402" cy="4006369"/>
          </a:xfrm>
          <a:prstGeom prst="rect">
            <a:avLst/>
          </a:prstGeom>
        </p:spPr>
      </p:pic>
      <p:pic>
        <p:nvPicPr>
          <p:cNvPr id="14" name="Picture 13" descr="Graphical user interface, text, application, email, website&#10;&#10;Description automatically generated">
            <a:extLst>
              <a:ext uri="{FF2B5EF4-FFF2-40B4-BE49-F238E27FC236}">
                <a16:creationId xmlns:a16="http://schemas.microsoft.com/office/drawing/2014/main" id="{EE46F3A7-A299-CC65-1755-C28D9CCB764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73955" y="2289469"/>
            <a:ext cx="6257466" cy="3402117"/>
          </a:xfrm>
          <a:prstGeom prst="rect">
            <a:avLst/>
          </a:prstGeom>
        </p:spPr>
      </p:pic>
      <p:sp>
        <p:nvSpPr>
          <p:cNvPr id="2" name="TextBox 1">
            <a:extLst>
              <a:ext uri="{FF2B5EF4-FFF2-40B4-BE49-F238E27FC236}">
                <a16:creationId xmlns:a16="http://schemas.microsoft.com/office/drawing/2014/main" id="{A5A690AB-DFD2-BC18-98BB-B8432603D225}"/>
              </a:ext>
            </a:extLst>
          </p:cNvPr>
          <p:cNvSpPr txBox="1"/>
          <p:nvPr/>
        </p:nvSpPr>
        <p:spPr>
          <a:xfrm>
            <a:off x="3658261" y="1298545"/>
            <a:ext cx="5412252" cy="400110"/>
          </a:xfrm>
          <a:prstGeom prst="rect">
            <a:avLst/>
          </a:prstGeom>
          <a:noFill/>
          <a:ln w="28575">
            <a:solidFill>
              <a:srgbClr val="00B0F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F0"/>
                </a:solidFill>
                <a:effectLst/>
                <a:uLnTx/>
                <a:uFillTx/>
                <a:latin typeface="Arial"/>
                <a:ea typeface="Microsoft YaHei Light"/>
                <a:cs typeface="+mn-cs"/>
                <a:hlinkClick r:id="rId4"/>
              </a:rPr>
              <a:t>https://github.com/openmobilehub</a:t>
            </a:r>
            <a:r>
              <a:rPr kumimoji="0" lang="en-US" sz="2000" b="1" i="0" u="none" strike="noStrike" kern="1200" cap="none" spc="0" normalizeH="0" baseline="0" noProof="0" dirty="0">
                <a:ln>
                  <a:noFill/>
                </a:ln>
                <a:solidFill>
                  <a:srgbClr val="00B0F0"/>
                </a:solidFill>
                <a:effectLst/>
                <a:uLnTx/>
                <a:uFillTx/>
                <a:latin typeface="Arial"/>
                <a:ea typeface="Microsoft YaHei Light"/>
                <a:cs typeface="+mn-cs"/>
              </a:rPr>
              <a:t>  </a:t>
            </a:r>
            <a:endParaRPr kumimoji="0" lang="en-US" sz="2000" b="0" i="0"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3" name="Title 3">
            <a:extLst>
              <a:ext uri="{FF2B5EF4-FFF2-40B4-BE49-F238E27FC236}">
                <a16:creationId xmlns:a16="http://schemas.microsoft.com/office/drawing/2014/main" id="{098CA99C-337D-A75C-4A1C-EF24A5C1CDAF}"/>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595957"/>
                </a:solidFill>
                <a:effectLst/>
                <a:uLnTx/>
                <a:uFillTx/>
                <a:latin typeface="Arial"/>
                <a:ea typeface="+mj-lt"/>
                <a:cs typeface="Arial"/>
              </a:rPr>
              <a:t>OMH Source Code and Documentation on </a:t>
            </a:r>
            <a:r>
              <a:rPr kumimoji="0" lang="en-US" sz="3000" b="0" i="0" u="none" strike="noStrike" kern="1200" cap="none" spc="0" normalizeH="0" baseline="0" noProof="0" dirty="0" err="1">
                <a:ln>
                  <a:noFill/>
                </a:ln>
                <a:solidFill>
                  <a:srgbClr val="595957"/>
                </a:solidFill>
                <a:effectLst/>
                <a:uLnTx/>
                <a:uFillTx/>
                <a:latin typeface="Arial"/>
                <a:ea typeface="+mj-lt"/>
                <a:cs typeface="Arial"/>
              </a:rPr>
              <a:t>Github</a:t>
            </a:r>
            <a:endParaRPr kumimoji="0" lang="en-US" sz="3000" b="0" i="0" u="none" strike="noStrike" kern="1200" cap="none" spc="0" normalizeH="0" baseline="0" noProof="0" dirty="0">
              <a:ln>
                <a:noFill/>
              </a:ln>
              <a:solidFill>
                <a:srgbClr val="595957"/>
              </a:solidFill>
              <a:effectLst/>
              <a:uLnTx/>
              <a:uFillTx/>
              <a:latin typeface="Arial"/>
              <a:ea typeface="+mj-lt"/>
              <a:cs typeface="Arial"/>
            </a:endParaRPr>
          </a:p>
        </p:txBody>
      </p:sp>
      <p:pic>
        <p:nvPicPr>
          <p:cNvPr id="5" name="Picture 4">
            <a:extLst>
              <a:ext uri="{FF2B5EF4-FFF2-40B4-BE49-F238E27FC236}">
                <a16:creationId xmlns:a16="http://schemas.microsoft.com/office/drawing/2014/main" id="{4CFD0F77-9768-48E2-F0F5-7B5EFF8230B2}"/>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422793" y="946758"/>
            <a:ext cx="2455921" cy="4860091"/>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939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279612B8-6DED-733E-C7A5-FEBCF1A2C6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48890" y="3583837"/>
            <a:ext cx="1884256" cy="728271"/>
          </a:xfrm>
          <a:prstGeom prst="rect">
            <a:avLst/>
          </a:prstGeom>
        </p:spPr>
      </p:pic>
      <p:sp>
        <p:nvSpPr>
          <p:cNvPr id="8" name="TextBox 7">
            <a:extLst>
              <a:ext uri="{FF2B5EF4-FFF2-40B4-BE49-F238E27FC236}">
                <a16:creationId xmlns:a16="http://schemas.microsoft.com/office/drawing/2014/main" id="{D113C244-3B8E-CEDE-E777-6C84DDE0E352}"/>
              </a:ext>
            </a:extLst>
          </p:cNvPr>
          <p:cNvSpPr txBox="1"/>
          <p:nvPr/>
        </p:nvSpPr>
        <p:spPr>
          <a:xfrm>
            <a:off x="742960" y="2782049"/>
            <a:ext cx="6705589" cy="89255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err="1">
                <a:ln>
                  <a:noFill/>
                </a:ln>
                <a:solidFill>
                  <a:srgbClr val="595957"/>
                </a:solidFill>
                <a:effectLst/>
                <a:uLnTx/>
                <a:uFillTx/>
                <a:latin typeface="Arial"/>
                <a:ea typeface="Microsoft YaHei Light"/>
                <a:cs typeface="+mn-cs"/>
              </a:rPr>
              <a:t>OpenWallet</a:t>
            </a:r>
            <a:r>
              <a:rPr kumimoji="0" lang="en-US" sz="1800" b="1" i="0" u="sng" strike="noStrike" kern="1200" cap="none" spc="0" normalizeH="0" baseline="0" noProof="0" dirty="0">
                <a:ln>
                  <a:noFill/>
                </a:ln>
                <a:solidFill>
                  <a:srgbClr val="595957"/>
                </a:solidFill>
                <a:effectLst/>
                <a:uLnTx/>
                <a:uFillTx/>
                <a:latin typeface="Arial"/>
                <a:ea typeface="Microsoft YaHei Light"/>
                <a:cs typeface="+mn-cs"/>
              </a:rPr>
              <a:t> Foundation:</a:t>
            </a:r>
            <a:r>
              <a:rPr kumimoji="0" lang="en-US" sz="1800" b="1" i="0" u="none" strike="noStrike" kern="1200" cap="none" spc="0" normalizeH="0" baseline="0" noProof="0" dirty="0">
                <a:ln>
                  <a:noFill/>
                </a:ln>
                <a:solidFill>
                  <a:srgbClr val="595957"/>
                </a:solidFill>
                <a:effectLst/>
                <a:uLnTx/>
                <a:uFillTx/>
                <a:latin typeface="Arial"/>
                <a:ea typeface="Microsoft YaHei Light"/>
                <a:cs typeface="+mn-cs"/>
              </a:rPr>
              <a:t> </a:t>
            </a:r>
            <a:r>
              <a:rPr kumimoji="0" lang="en-US" sz="1700" b="0" i="0" u="none" strike="noStrike" kern="1200" cap="none" spc="0" normalizeH="0" baseline="0" noProof="0" dirty="0">
                <a:ln>
                  <a:noFill/>
                </a:ln>
                <a:solidFill>
                  <a:srgbClr val="595957"/>
                </a:solidFill>
                <a:effectLst/>
                <a:uLnTx/>
                <a:uFillTx/>
                <a:latin typeface="Arial"/>
                <a:ea typeface="Microsoft YaHei Light"/>
                <a:cs typeface="+mn-cs"/>
              </a:rPr>
              <a:t>The mission of the OWF is to develop an open-source engine </a:t>
            </a:r>
            <a:r>
              <a:rPr kumimoji="0" lang="en-US" sz="1700" b="1" i="0" u="none" strike="noStrike" kern="1200" cap="none" spc="0" normalizeH="0" baseline="0" noProof="0" dirty="0">
                <a:ln>
                  <a:noFill/>
                </a:ln>
                <a:solidFill>
                  <a:srgbClr val="00B0F0"/>
                </a:solidFill>
                <a:effectLst/>
                <a:uLnTx/>
                <a:uFillTx/>
                <a:latin typeface="Arial"/>
                <a:ea typeface="Microsoft YaHei Light"/>
                <a:cs typeface="+mn-cs"/>
              </a:rPr>
              <a:t>to enable secure and interoperable multi-purpose wallets anyone can use to build solutions</a:t>
            </a:r>
            <a:r>
              <a:rPr kumimoji="0" lang="en-US" sz="1700" b="0" i="0" u="none" strike="noStrike" kern="1200" cap="none" spc="0" normalizeH="0" baseline="0" noProof="0" dirty="0">
                <a:ln>
                  <a:noFill/>
                </a:ln>
                <a:solidFill>
                  <a:srgbClr val="595957"/>
                </a:solidFill>
                <a:effectLst/>
                <a:uLnTx/>
                <a:uFillTx/>
                <a:latin typeface="Arial"/>
                <a:ea typeface="Microsoft YaHei Light"/>
                <a:cs typeface="+mn-cs"/>
              </a:rPr>
              <a:t>.</a:t>
            </a:r>
          </a:p>
        </p:txBody>
      </p:sp>
      <p:sp>
        <p:nvSpPr>
          <p:cNvPr id="10" name="Slide Number Placeholder 4">
            <a:extLst>
              <a:ext uri="{FF2B5EF4-FFF2-40B4-BE49-F238E27FC236}">
                <a16:creationId xmlns:a16="http://schemas.microsoft.com/office/drawing/2014/main" id="{2D499899-F75A-0D65-BA05-2576F9132D3C}"/>
              </a:ext>
            </a:extLst>
          </p:cNvPr>
          <p:cNvSpPr>
            <a:spLocks noGrp="1"/>
          </p:cNvSpPr>
          <p:nvPr>
            <p:ph type="sldNum" sz="quarter" idx="12"/>
          </p:nvPr>
        </p:nvSpPr>
        <p:spPr>
          <a:xfrm>
            <a:off x="719264" y="6336902"/>
            <a:ext cx="512806" cy="3002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2" name="Picture 1">
            <a:extLst>
              <a:ext uri="{FF2B5EF4-FFF2-40B4-BE49-F238E27FC236}">
                <a16:creationId xmlns:a16="http://schemas.microsoft.com/office/drawing/2014/main" id="{57D9DB50-5894-158F-E4E4-73503A575A5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9551" y="3689535"/>
            <a:ext cx="2809138" cy="2106852"/>
          </a:xfrm>
          <a:prstGeom prst="rect">
            <a:avLst/>
          </a:prstGeom>
        </p:spPr>
      </p:pic>
      <p:pic>
        <p:nvPicPr>
          <p:cNvPr id="7" name="Picture 6">
            <a:extLst>
              <a:ext uri="{FF2B5EF4-FFF2-40B4-BE49-F238E27FC236}">
                <a16:creationId xmlns:a16="http://schemas.microsoft.com/office/drawing/2014/main" id="{FE225985-2984-A265-2E23-0033330DF488}"/>
              </a:ext>
            </a:extLst>
          </p:cNvPr>
          <p:cNvPicPr>
            <a:picLocks noChangeAspect="1"/>
          </p:cNvPicPr>
          <p:nvPr/>
        </p:nvPicPr>
        <p:blipFill>
          <a:blip r:embed="rId5"/>
          <a:stretch>
            <a:fillRect/>
          </a:stretch>
        </p:blipFill>
        <p:spPr>
          <a:xfrm>
            <a:off x="8851900" y="2101930"/>
            <a:ext cx="3340100" cy="3340100"/>
          </a:xfrm>
          <a:prstGeom prst="rect">
            <a:avLst/>
          </a:prstGeom>
        </p:spPr>
      </p:pic>
      <p:pic>
        <p:nvPicPr>
          <p:cNvPr id="9" name="Picture 2" descr="Linux Foundation Announces Overture Maps Foundation to Build Interoperable  Open Map Data">
            <a:extLst>
              <a:ext uri="{FF2B5EF4-FFF2-40B4-BE49-F238E27FC236}">
                <a16:creationId xmlns:a16="http://schemas.microsoft.com/office/drawing/2014/main" id="{202D829E-1BD6-E2CD-042D-205690C1A750}"/>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t="13462" b="17181"/>
          <a:stretch/>
        </p:blipFill>
        <p:spPr bwMode="auto">
          <a:xfrm>
            <a:off x="9306246" y="1443707"/>
            <a:ext cx="2567927" cy="8362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a:extLst>
              <a:ext uri="{FF2B5EF4-FFF2-40B4-BE49-F238E27FC236}">
                <a16:creationId xmlns:a16="http://schemas.microsoft.com/office/drawing/2014/main" id="{DA041BDD-4C5F-FCB5-1696-AF5A2632F1E5}"/>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9452387" y="5200832"/>
            <a:ext cx="1136759" cy="3429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a:extLst>
              <a:ext uri="{FF2B5EF4-FFF2-40B4-BE49-F238E27FC236}">
                <a16:creationId xmlns:a16="http://schemas.microsoft.com/office/drawing/2014/main" id="{6FF67772-F00F-EF1D-692D-660947CF3B38}"/>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9988731" y="2636348"/>
            <a:ext cx="1741714" cy="351064"/>
          </a:xfrm>
          <a:prstGeom prst="rect">
            <a:avLst/>
          </a:prstGeom>
          <a:solidFill>
            <a:schemeClr val="bg1"/>
          </a:solidFill>
        </p:spPr>
      </p:pic>
      <p:pic>
        <p:nvPicPr>
          <p:cNvPr id="13" name="Picture 22">
            <a:extLst>
              <a:ext uri="{FF2B5EF4-FFF2-40B4-BE49-F238E27FC236}">
                <a16:creationId xmlns:a16="http://schemas.microsoft.com/office/drawing/2014/main" id="{659C5460-93C3-BCED-1F3F-5A1FE7A2BABD}"/>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10954789" y="5171844"/>
            <a:ext cx="1136759" cy="2424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4" descr="TomTom Logo and symbol, meaning, history, PNG, brand">
            <a:extLst>
              <a:ext uri="{FF2B5EF4-FFF2-40B4-BE49-F238E27FC236}">
                <a16:creationId xmlns:a16="http://schemas.microsoft.com/office/drawing/2014/main" id="{39534402-86BD-FDFE-E465-9728E9F13138}"/>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10589146" y="5224249"/>
            <a:ext cx="1428530" cy="803548"/>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4">
            <a:extLst>
              <a:ext uri="{FF2B5EF4-FFF2-40B4-BE49-F238E27FC236}">
                <a16:creationId xmlns:a16="http://schemas.microsoft.com/office/drawing/2014/main" id="{2F97CB95-6E70-C818-797A-4C74CCEA1E31}"/>
              </a:ext>
            </a:extLst>
          </p:cNvPr>
          <p:cNvSpPr>
            <a:spLocks noGrp="1"/>
          </p:cNvSpPr>
          <p:nvPr>
            <p:ph idx="1"/>
          </p:nvPr>
        </p:nvSpPr>
        <p:spPr>
          <a:xfrm>
            <a:off x="7653603" y="2289346"/>
            <a:ext cx="1464215" cy="3308600"/>
          </a:xfrm>
        </p:spPr>
        <p:txBody>
          <a:bodyPr vert="horz" lIns="91440" tIns="45720" rIns="91440" bIns="45720" rtlCol="0" anchor="t">
            <a:noAutofit/>
          </a:bodyPr>
          <a:lstStyle/>
          <a:p>
            <a:pPr marL="0" indent="0" algn="ctr">
              <a:spcBef>
                <a:spcPts val="2200"/>
              </a:spcBef>
              <a:buNone/>
            </a:pPr>
            <a:r>
              <a:rPr lang="en-US" sz="1600" b="1" dirty="0">
                <a:ea typeface="+mn-lt"/>
                <a:cs typeface="+mn-lt"/>
              </a:rPr>
              <a:t>Map Building </a:t>
            </a:r>
            <a:endParaRPr lang="en-US" sz="1600" dirty="0">
              <a:cs typeface="Arial"/>
            </a:endParaRPr>
          </a:p>
          <a:p>
            <a:pPr marL="0" indent="0" algn="ctr">
              <a:spcBef>
                <a:spcPts val="2200"/>
              </a:spcBef>
              <a:buNone/>
            </a:pPr>
            <a:r>
              <a:rPr lang="en-US" sz="1600" b="1" dirty="0">
                <a:ea typeface="+mn-lt"/>
                <a:cs typeface="+mn-lt"/>
              </a:rPr>
              <a:t>Global Reference System</a:t>
            </a:r>
            <a:endParaRPr lang="en-US" sz="1600" dirty="0">
              <a:ea typeface="+mn-lt"/>
              <a:cs typeface="+mn-lt"/>
            </a:endParaRPr>
          </a:p>
          <a:p>
            <a:pPr marL="0" indent="0" algn="ctr">
              <a:spcBef>
                <a:spcPts val="2200"/>
              </a:spcBef>
              <a:buNone/>
            </a:pPr>
            <a:r>
              <a:rPr lang="en-US" sz="1600" b="1" dirty="0">
                <a:ea typeface="+mn-lt"/>
                <a:cs typeface="+mn-lt"/>
              </a:rPr>
              <a:t>Quality Assurance</a:t>
            </a:r>
            <a:r>
              <a:rPr lang="en-US" sz="1600" dirty="0">
                <a:ea typeface="+mn-lt"/>
                <a:cs typeface="+mn-lt"/>
              </a:rPr>
              <a:t> </a:t>
            </a:r>
          </a:p>
          <a:p>
            <a:pPr marL="0" indent="0" algn="ctr">
              <a:spcBef>
                <a:spcPts val="2200"/>
              </a:spcBef>
              <a:buNone/>
            </a:pPr>
            <a:r>
              <a:rPr lang="en-US" sz="1600" b="1" dirty="0">
                <a:ea typeface="+mn-lt"/>
                <a:cs typeface="+mn-lt"/>
              </a:rPr>
              <a:t>Structured Data Schema</a:t>
            </a:r>
            <a:endParaRPr lang="en-US" sz="1600" dirty="0">
              <a:ea typeface="+mn-lt"/>
              <a:cs typeface="+mn-lt"/>
            </a:endParaRPr>
          </a:p>
        </p:txBody>
      </p:sp>
      <p:pic>
        <p:nvPicPr>
          <p:cNvPr id="11268" name="Picture 4">
            <a:extLst>
              <a:ext uri="{FF2B5EF4-FFF2-40B4-BE49-F238E27FC236}">
                <a16:creationId xmlns:a16="http://schemas.microsoft.com/office/drawing/2014/main" id="{39639304-50F4-2468-6C4E-1E8B20A2B0F8}"/>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p:blipFill>
        <p:spPr bwMode="auto">
          <a:xfrm>
            <a:off x="1085368" y="4206410"/>
            <a:ext cx="2809138" cy="158013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6716B49-CE3F-29FF-A509-2CDACBCCC9FB}"/>
              </a:ext>
            </a:extLst>
          </p:cNvPr>
          <p:cNvSpPr txBox="1"/>
          <p:nvPr/>
        </p:nvSpPr>
        <p:spPr>
          <a:xfrm>
            <a:off x="742960" y="1484813"/>
            <a:ext cx="6705589" cy="11541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595957"/>
                </a:solidFill>
                <a:effectLst/>
                <a:uLnTx/>
                <a:uFillTx/>
                <a:latin typeface="Arial"/>
                <a:ea typeface="Microsoft YaHei Light"/>
                <a:cs typeface="+mn-cs"/>
              </a:rPr>
              <a:t>30 Pages Research Paper</a:t>
            </a:r>
            <a:r>
              <a:rPr kumimoji="0" lang="en-US" sz="1800" b="0" i="0" u="none" strike="noStrike" kern="1200" cap="none" spc="0" normalizeH="0" baseline="0" noProof="0" dirty="0">
                <a:ln>
                  <a:noFill/>
                </a:ln>
                <a:solidFill>
                  <a:srgbClr val="595957"/>
                </a:solidFill>
                <a:effectLst/>
                <a:uLnTx/>
                <a:uFillTx/>
                <a:latin typeface="Arial"/>
                <a:ea typeface="Microsoft YaHei Light"/>
                <a:cs typeface="+mn-cs"/>
              </a:rPr>
              <a:t>: </a:t>
            </a:r>
            <a:r>
              <a:rPr kumimoji="0" lang="en-US" sz="1700" b="0" i="0" u="none" strike="noStrike" kern="1200" cap="none" spc="0" normalizeH="0" baseline="0" noProof="0" dirty="0">
                <a:ln>
                  <a:noFill/>
                </a:ln>
                <a:solidFill>
                  <a:srgbClr val="595957"/>
                </a:solidFill>
                <a:effectLst/>
                <a:uLnTx/>
                <a:uFillTx/>
                <a:latin typeface="Arial"/>
                <a:ea typeface="Microsoft YaHei Light"/>
                <a:cs typeface="+mn-cs"/>
              </a:rPr>
              <a:t>Focus on understanding the implication of existing laws, regulations, and challenges OEMs, mobile operators, developers and user face; and </a:t>
            </a:r>
            <a:r>
              <a:rPr kumimoji="0" lang="en-US" sz="1700" b="1" i="0" u="none" strike="noStrike" kern="1200" cap="none" spc="0" normalizeH="0" baseline="0" noProof="0" dirty="0">
                <a:ln>
                  <a:noFill/>
                </a:ln>
                <a:solidFill>
                  <a:srgbClr val="00B0F0"/>
                </a:solidFill>
                <a:effectLst/>
                <a:uLnTx/>
                <a:uFillTx/>
                <a:latin typeface="Arial"/>
                <a:ea typeface="Microsoft YaHei Light"/>
                <a:cs typeface="+mn-cs"/>
              </a:rPr>
              <a:t>explore the opportunity to bring an open mobile ecosystem</a:t>
            </a:r>
            <a:r>
              <a:rPr kumimoji="0" lang="en-US" sz="1700" b="0" i="0" u="none" strike="noStrike" kern="1200" cap="none" spc="0" normalizeH="0" baseline="0" noProof="0" dirty="0">
                <a:ln>
                  <a:noFill/>
                </a:ln>
                <a:solidFill>
                  <a:srgbClr val="595957"/>
                </a:solidFill>
                <a:effectLst/>
                <a:uLnTx/>
                <a:uFillTx/>
                <a:latin typeface="Arial"/>
                <a:ea typeface="Microsoft YaHei Light"/>
                <a:cs typeface="+mn-cs"/>
              </a:rPr>
              <a:t>.</a:t>
            </a:r>
          </a:p>
        </p:txBody>
      </p:sp>
      <p:sp>
        <p:nvSpPr>
          <p:cNvPr id="17" name="Title 3">
            <a:extLst>
              <a:ext uri="{FF2B5EF4-FFF2-40B4-BE49-F238E27FC236}">
                <a16:creationId xmlns:a16="http://schemas.microsoft.com/office/drawing/2014/main" id="{665AFF7A-1B17-F01C-C121-64B9EC3454EE}"/>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595957"/>
                </a:solidFill>
                <a:effectLst/>
                <a:uLnTx/>
                <a:uFillTx/>
                <a:latin typeface="Arial"/>
                <a:ea typeface="+mj-lt"/>
                <a:cs typeface="Arial"/>
              </a:rPr>
              <a:t>Linux Foundation Research Whitepaper</a:t>
            </a:r>
            <a:br>
              <a:rPr kumimoji="0" lang="en-US" sz="3000" b="0" i="0" u="none" strike="noStrike" kern="1200" cap="none" spc="0" normalizeH="0" baseline="0" noProof="0" dirty="0">
                <a:ln>
                  <a:noFill/>
                </a:ln>
                <a:solidFill>
                  <a:srgbClr val="595957"/>
                </a:solidFill>
                <a:effectLst/>
                <a:uLnTx/>
                <a:uFillTx/>
                <a:latin typeface="Arial"/>
                <a:ea typeface="+mj-lt"/>
                <a:cs typeface="Arial"/>
              </a:rPr>
            </a:br>
            <a:r>
              <a:rPr kumimoji="0" lang="en-US" sz="3000" b="0" i="0" u="none" strike="noStrike" kern="1200" cap="none" spc="0" normalizeH="0" baseline="0" noProof="0" dirty="0">
                <a:ln>
                  <a:noFill/>
                </a:ln>
                <a:solidFill>
                  <a:srgbClr val="595957"/>
                </a:solidFill>
                <a:effectLst/>
                <a:uLnTx/>
                <a:uFillTx/>
                <a:latin typeface="Arial"/>
                <a:ea typeface="+mj-lt"/>
                <a:cs typeface="Arial"/>
              </a:rPr>
              <a:t>Importance &amp; Benefits of an Open Mobile Ecosystem</a:t>
            </a:r>
          </a:p>
        </p:txBody>
      </p:sp>
    </p:spTree>
    <p:extLst>
      <p:ext uri="{BB962C8B-B14F-4D97-AF65-F5344CB8AC3E}">
        <p14:creationId xmlns:p14="http://schemas.microsoft.com/office/powerpoint/2010/main" val="2581581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6BAB885-6736-8299-E9A8-2BAB80A52FE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CD6CD02-0A46-8940-8062-F18E7C7DA97A}" type="slidenum">
              <a:rPr kumimoji="0" lang="en-US" sz="1000" b="0" i="0" u="none" strike="noStrike" kern="1200" cap="none" spc="0" normalizeH="0" baseline="0" noProof="0" smtClean="0">
                <a:ln>
                  <a:noFill/>
                </a:ln>
                <a:solidFill>
                  <a:srgbClr val="595957"/>
                </a:solidFill>
                <a:effectLst/>
                <a:uLnTx/>
                <a:uFillTx/>
                <a:latin typeface="Montserrat" pitchFamily="2" charset="77"/>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rgbClr val="595957"/>
              </a:solidFill>
              <a:effectLst/>
              <a:uLnTx/>
              <a:uFillTx/>
              <a:latin typeface="Montserrat" pitchFamily="2" charset="77"/>
              <a:ea typeface="Microsoft YaHei Light"/>
              <a:cs typeface="+mn-cs"/>
            </a:endParaRPr>
          </a:p>
        </p:txBody>
      </p:sp>
      <p:pic>
        <p:nvPicPr>
          <p:cNvPr id="7" name="Picture 6">
            <a:extLst>
              <a:ext uri="{FF2B5EF4-FFF2-40B4-BE49-F238E27FC236}">
                <a16:creationId xmlns:a16="http://schemas.microsoft.com/office/drawing/2014/main" id="{902C4C85-FC80-E5EE-975A-B641B9779D8E}"/>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6717792" y="1590675"/>
            <a:ext cx="5065498" cy="3914249"/>
          </a:xfrm>
          <a:prstGeom prst="rect">
            <a:avLst/>
          </a:prstGeom>
        </p:spPr>
      </p:pic>
      <p:sp>
        <p:nvSpPr>
          <p:cNvPr id="10" name="TextBox 9">
            <a:extLst>
              <a:ext uri="{FF2B5EF4-FFF2-40B4-BE49-F238E27FC236}">
                <a16:creationId xmlns:a16="http://schemas.microsoft.com/office/drawing/2014/main" id="{29C9C9FE-B82D-05FB-92F6-B8D7A3A48886}"/>
              </a:ext>
            </a:extLst>
          </p:cNvPr>
          <p:cNvSpPr txBox="1"/>
          <p:nvPr/>
        </p:nvSpPr>
        <p:spPr>
          <a:xfrm>
            <a:off x="518438" y="1782395"/>
            <a:ext cx="5992090" cy="329320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srgbClr val="595957"/>
                </a:solidFill>
                <a:effectLst/>
                <a:uLnTx/>
                <a:uFillTx/>
                <a:latin typeface="Arial"/>
                <a:ea typeface="Microsoft YaHei Light"/>
                <a:cs typeface="+mn-cs"/>
              </a:rPr>
              <a:t>The current mobile industry is dominated by Apple and Google, whose platforms account for 99% of all smartphones sold. Global regulators are coming to see this as a market failure with Australia, India, Japan, Mexico, South Korea, the UK, and U.S. are all writing new regulations to foster a more competitive mobile market.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JP" sz="1600" b="0" i="0" u="none" strike="noStrike" kern="1200" cap="none" spc="0" normalizeH="0" baseline="0" noProof="0" dirty="0">
              <a:ln>
                <a:noFill/>
              </a:ln>
              <a:solidFill>
                <a:srgbClr val="595957"/>
              </a:solidFill>
              <a:effectLst/>
              <a:uLnTx/>
              <a:uFillTx/>
              <a:latin typeface="Arial"/>
              <a:ea typeface="Microsoft YaHei Light"/>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600" b="0" i="0" u="none" strike="noStrike" kern="1200" cap="none" spc="0" normalizeH="0" baseline="0" noProof="0" dirty="0">
                <a:ln>
                  <a:noFill/>
                </a:ln>
                <a:solidFill>
                  <a:srgbClr val="595957"/>
                </a:solidFill>
                <a:effectLst/>
                <a:uLnTx/>
                <a:uFillTx/>
                <a:latin typeface="Arial"/>
                <a:ea typeface="Microsoft YaHei Light"/>
                <a:cs typeface="+mn-cs"/>
              </a:rPr>
              <a:t>With all the latest development in the mobile industry, we believe there are major advantages to have an open mobile ecosystem. It would increase innovation, make collaboration more efficient, encourage industry standards and interoperability, and help everyone in the ecosystem adapt to evolving markets and changing environments.</a:t>
            </a:r>
          </a:p>
        </p:txBody>
      </p:sp>
      <p:sp>
        <p:nvSpPr>
          <p:cNvPr id="2" name="Title 3">
            <a:extLst>
              <a:ext uri="{FF2B5EF4-FFF2-40B4-BE49-F238E27FC236}">
                <a16:creationId xmlns:a16="http://schemas.microsoft.com/office/drawing/2014/main" id="{CDCF45CE-6D9F-5308-2197-EA966B241BAB}"/>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595957"/>
                </a:solidFill>
                <a:effectLst/>
                <a:uLnTx/>
                <a:uFillTx/>
                <a:latin typeface="Arial"/>
                <a:ea typeface="+mj-lt"/>
                <a:cs typeface="Arial"/>
              </a:rPr>
              <a:t>Linux Foundation Research Whitepaper</a:t>
            </a:r>
            <a:br>
              <a:rPr kumimoji="0" lang="en-US" sz="3000" b="0" i="0" u="none" strike="noStrike" kern="1200" cap="none" spc="0" normalizeH="0" baseline="0" noProof="0" dirty="0">
                <a:ln>
                  <a:noFill/>
                </a:ln>
                <a:solidFill>
                  <a:srgbClr val="595957"/>
                </a:solidFill>
                <a:effectLst/>
                <a:uLnTx/>
                <a:uFillTx/>
                <a:latin typeface="Arial"/>
                <a:ea typeface="+mj-lt"/>
                <a:cs typeface="Arial"/>
              </a:rPr>
            </a:br>
            <a:r>
              <a:rPr kumimoji="0" lang="en-US" sz="3000" b="0" i="0" u="none" strike="noStrike" kern="1200" cap="none" spc="0" normalizeH="0" baseline="0" noProof="0" dirty="0">
                <a:ln>
                  <a:noFill/>
                </a:ln>
                <a:solidFill>
                  <a:srgbClr val="595957"/>
                </a:solidFill>
                <a:effectLst/>
                <a:uLnTx/>
                <a:uFillTx/>
                <a:latin typeface="Arial"/>
                <a:ea typeface="+mj-lt"/>
                <a:cs typeface="Arial"/>
              </a:rPr>
              <a:t>Importance &amp; Benefits of an Open Mobile Ecosystem</a:t>
            </a:r>
          </a:p>
        </p:txBody>
      </p:sp>
    </p:spTree>
    <p:extLst>
      <p:ext uri="{BB962C8B-B14F-4D97-AF65-F5344CB8AC3E}">
        <p14:creationId xmlns:p14="http://schemas.microsoft.com/office/powerpoint/2010/main" val="65326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5D3445-60B5-5902-3071-D2EEDCE5E46A}"/>
              </a:ext>
            </a:extLst>
          </p:cNvPr>
          <p:cNvSpPr/>
          <p:nvPr/>
        </p:nvSpPr>
        <p:spPr>
          <a:xfrm>
            <a:off x="0" y="0"/>
            <a:ext cx="12192000" cy="6854761"/>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5" name="Slide Number Placeholder 4">
            <a:extLst>
              <a:ext uri="{FF2B5EF4-FFF2-40B4-BE49-F238E27FC236}">
                <a16:creationId xmlns:a16="http://schemas.microsoft.com/office/drawing/2014/main" id="{26BAB885-6736-8299-E9A8-2BAB80A52FE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CD6CD02-0A46-8940-8062-F18E7C7DA97A}" type="slidenum">
              <a:rPr kumimoji="0" lang="en-US" sz="1000" b="0" i="0" u="none" strike="noStrike" kern="1200" cap="none" spc="0" normalizeH="0" baseline="0" noProof="0" smtClean="0">
                <a:ln>
                  <a:noFill/>
                </a:ln>
                <a:solidFill>
                  <a:srgbClr val="595957"/>
                </a:solidFill>
                <a:effectLst/>
                <a:uLnTx/>
                <a:uFillTx/>
                <a:latin typeface="Montserrat" pitchFamily="2" charset="77"/>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595957"/>
              </a:solidFill>
              <a:effectLst/>
              <a:uLnTx/>
              <a:uFillTx/>
              <a:latin typeface="Montserrat" pitchFamily="2" charset="77"/>
              <a:ea typeface="Microsoft YaHei Light"/>
              <a:cs typeface="+mn-cs"/>
            </a:endParaRPr>
          </a:p>
        </p:txBody>
      </p:sp>
      <p:pic>
        <p:nvPicPr>
          <p:cNvPr id="8" name="Picture 7" descr="A diagram of a new direction for the mobile industry&#10;&#10;Description automatically generated">
            <a:extLst>
              <a:ext uri="{FF2B5EF4-FFF2-40B4-BE49-F238E27FC236}">
                <a16:creationId xmlns:a16="http://schemas.microsoft.com/office/drawing/2014/main" id="{2974BCCD-CC07-4080-D35F-C20D37D6CD7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71625" y="3239"/>
            <a:ext cx="8870868" cy="6854761"/>
          </a:xfrm>
          <a:prstGeom prst="rect">
            <a:avLst/>
          </a:prstGeom>
        </p:spPr>
      </p:pic>
    </p:spTree>
    <p:extLst>
      <p:ext uri="{BB962C8B-B14F-4D97-AF65-F5344CB8AC3E}">
        <p14:creationId xmlns:p14="http://schemas.microsoft.com/office/powerpoint/2010/main" val="3490034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959485" y="1522730"/>
            <a:ext cx="9144000" cy="1130935"/>
          </a:xfrm>
        </p:spPr>
        <p:txBody>
          <a:bodyPr>
            <a:normAutofit/>
          </a:bodyPr>
          <a:lstStyle/>
          <a:p>
            <a:pPr algn="l" fontAlgn="ctr">
              <a:lnSpc>
                <a:spcPct val="100000"/>
              </a:lnSpc>
            </a:pPr>
            <a:r>
              <a:rPr lang="en-US" altLang="zh-CN" b="1" dirty="0">
                <a:latin typeface="Alibaba PuHuiTi Bold" panose="00020600040101010101" charset="-122"/>
                <a:ea typeface="Alibaba PuHuiTi Bold" panose="00020600040101010101" charset="-122"/>
              </a:rPr>
              <a:t>THANK YOU</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B4026A-9CA1-941C-9E11-CB2F8919C55D}"/>
              </a:ext>
            </a:extLst>
          </p:cNvPr>
          <p:cNvSpPr>
            <a:spLocks noGrp="1"/>
          </p:cNvSpPr>
          <p:nvPr>
            <p:ph type="title"/>
          </p:nvPr>
        </p:nvSpPr>
        <p:spPr>
          <a:xfrm>
            <a:off x="719264" y="379678"/>
            <a:ext cx="10515600" cy="1134161"/>
          </a:xfrm>
        </p:spPr>
        <p:txBody>
          <a:bodyPr anchor="ctr">
            <a:normAutofit/>
          </a:bodyPr>
          <a:lstStyle/>
          <a:p>
            <a:r>
              <a:rPr lang="en-US" sz="3000" dirty="0">
                <a:ea typeface="+mj-lt"/>
                <a:cs typeface="+mj-lt"/>
              </a:rPr>
              <a:t>A vision for an open mobile ecosystem</a:t>
            </a:r>
            <a:br>
              <a:rPr lang="en-US" sz="3000" dirty="0">
                <a:ea typeface="+mj-lt"/>
                <a:cs typeface="+mj-lt"/>
              </a:rPr>
            </a:br>
            <a:r>
              <a:rPr lang="en-US" sz="3000" dirty="0">
                <a:ea typeface="+mj-lt"/>
                <a:cs typeface="+mj-lt"/>
              </a:rPr>
              <a:t>Offering more choices to the consumers</a:t>
            </a:r>
            <a:endParaRPr lang="en-US" sz="3000" dirty="0"/>
          </a:p>
        </p:txBody>
      </p:sp>
      <p:sp>
        <p:nvSpPr>
          <p:cNvPr id="3" name="Slide Number Placeholder 4">
            <a:extLst>
              <a:ext uri="{FF2B5EF4-FFF2-40B4-BE49-F238E27FC236}">
                <a16:creationId xmlns:a16="http://schemas.microsoft.com/office/drawing/2014/main" id="{1CA254C7-5AD5-9057-9608-A50D1D54AF3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6" name="Picture 6" descr="A picture containing map&#10;&#10;Description automatically generated">
            <a:extLst>
              <a:ext uri="{FF2B5EF4-FFF2-40B4-BE49-F238E27FC236}">
                <a16:creationId xmlns:a16="http://schemas.microsoft.com/office/drawing/2014/main" id="{CD628A4F-2DE8-EB7D-0A95-2074D5AE33B4}"/>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p:blipFill>
        <p:spPr bwMode="auto">
          <a:xfrm>
            <a:off x="8658577" y="1023530"/>
            <a:ext cx="1460500" cy="15526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6244BB-A397-52AD-671E-EFAD0806BF57}"/>
              </a:ext>
            </a:extLst>
          </p:cNvPr>
          <p:cNvPicPr>
            <a:picLocks noChangeAspect="1"/>
          </p:cNvPicPr>
          <p:nvPr/>
        </p:nvPicPr>
        <p:blipFill>
          <a:blip r:embed="rId3"/>
          <a:stretch>
            <a:fillRect/>
          </a:stretch>
        </p:blipFill>
        <p:spPr>
          <a:xfrm>
            <a:off x="10242330" y="1023529"/>
            <a:ext cx="1638088" cy="1552623"/>
          </a:xfrm>
          <a:prstGeom prst="rect">
            <a:avLst/>
          </a:prstGeom>
        </p:spPr>
      </p:pic>
      <p:pic>
        <p:nvPicPr>
          <p:cNvPr id="11" name="Picture 10">
            <a:extLst>
              <a:ext uri="{FF2B5EF4-FFF2-40B4-BE49-F238E27FC236}">
                <a16:creationId xmlns:a16="http://schemas.microsoft.com/office/drawing/2014/main" id="{8BBE6F27-74A9-2439-4B59-3B331BAFB26B}"/>
              </a:ext>
            </a:extLst>
          </p:cNvPr>
          <p:cNvPicPr>
            <a:picLocks noChangeAspect="1"/>
          </p:cNvPicPr>
          <p:nvPr/>
        </p:nvPicPr>
        <p:blipFill>
          <a:blip r:embed="rId4"/>
          <a:stretch>
            <a:fillRect/>
          </a:stretch>
        </p:blipFill>
        <p:spPr>
          <a:xfrm>
            <a:off x="9023052" y="2610303"/>
            <a:ext cx="2583297" cy="3343090"/>
          </a:xfrm>
          <a:prstGeom prst="rect">
            <a:avLst/>
          </a:prstGeom>
        </p:spPr>
      </p:pic>
      <p:sp>
        <p:nvSpPr>
          <p:cNvPr id="2" name="TextBox 1">
            <a:extLst>
              <a:ext uri="{FF2B5EF4-FFF2-40B4-BE49-F238E27FC236}">
                <a16:creationId xmlns:a16="http://schemas.microsoft.com/office/drawing/2014/main" id="{24F9932C-D527-3AA9-7224-2A8F2DF065C2}"/>
              </a:ext>
            </a:extLst>
          </p:cNvPr>
          <p:cNvSpPr txBox="1"/>
          <p:nvPr/>
        </p:nvSpPr>
        <p:spPr>
          <a:xfrm>
            <a:off x="1295308" y="5971101"/>
            <a:ext cx="680357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lt"/>
                <a:cs typeface="Arial"/>
              </a:rPr>
              <a:t>Source : </a:t>
            </a:r>
            <a:r>
              <a:rPr kumimoji="0" lang="en-US" sz="1400" b="0" i="0" u="none" strike="noStrike" kern="1200" cap="none" spc="0" normalizeH="0" baseline="0" noProof="0" dirty="0">
                <a:ln>
                  <a:noFill/>
                </a:ln>
                <a:solidFill>
                  <a:schemeClr val="bg1"/>
                </a:solidFill>
                <a:effectLst/>
                <a:uLnTx/>
                <a:uFillTx/>
                <a:latin typeface="Arial"/>
                <a:ea typeface="+mn-lt"/>
                <a:cs typeface="Arial"/>
                <a:hlinkClick r:id="rId5">
                  <a:extLst>
                    <a:ext uri="{A12FA001-AC4F-418D-AE19-62706E023703}">
                      <ahyp:hlinkClr xmlns:ahyp="http://schemas.microsoft.com/office/drawing/2018/hyperlinkcolor" val="tx"/>
                    </a:ext>
                  </a:extLst>
                </a:hlinkClick>
              </a:rPr>
              <a:t>https://www.ntia.gov/report/2023/competition-mobile-app-ecosystem</a:t>
            </a:r>
            <a:endParaRPr kumimoji="0" lang="en-US" sz="1400" b="0" i="0" u="none" strike="noStrike" kern="1200" cap="none" spc="0" normalizeH="0" baseline="0" noProof="0" dirty="0">
              <a:ln>
                <a:noFill/>
              </a:ln>
              <a:solidFill>
                <a:schemeClr val="bg1"/>
              </a:solidFill>
              <a:effectLst/>
              <a:uLnTx/>
              <a:uFillTx/>
              <a:latin typeface="Arial"/>
              <a:ea typeface="+mn-lt"/>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lt"/>
                <a:cs typeface="Arial"/>
              </a:rPr>
              <a:t>Source: </a:t>
            </a:r>
            <a:r>
              <a:rPr kumimoji="0" lang="en-US" sz="1400" b="0" i="0" u="none" strike="noStrike" kern="1200" cap="none" spc="0" normalizeH="0" baseline="0" noProof="0" dirty="0">
                <a:ln>
                  <a:noFill/>
                </a:ln>
                <a:solidFill>
                  <a:schemeClr val="bg1"/>
                </a:solidFill>
                <a:effectLst/>
                <a:uLnTx/>
                <a:uFillTx/>
                <a:latin typeface="Arial"/>
                <a:ea typeface="+mn-lt"/>
                <a:cs typeface="Arial"/>
                <a:hlinkClick r:id="rId6">
                  <a:extLst>
                    <a:ext uri="{A12FA001-AC4F-418D-AE19-62706E023703}">
                      <ahyp:hlinkClr xmlns:ahyp="http://schemas.microsoft.com/office/drawing/2018/hyperlinkcolor" val="tx"/>
                    </a:ext>
                  </a:extLst>
                </a:hlinkClick>
              </a:rPr>
              <a:t>https://ec.europa.eu/commission/presscorner/detail/en/ip_23_4328</a:t>
            </a:r>
            <a:r>
              <a:rPr kumimoji="0" lang="en-US" sz="1400" b="0" i="0" u="none" strike="noStrike" kern="1200" cap="none" spc="0" normalizeH="0" baseline="0" noProof="0" dirty="0">
                <a:ln>
                  <a:noFill/>
                </a:ln>
                <a:solidFill>
                  <a:schemeClr val="bg1"/>
                </a:solidFill>
                <a:effectLst/>
                <a:uLnTx/>
                <a:uFillTx/>
                <a:latin typeface="Arial"/>
                <a:ea typeface="+mn-lt"/>
                <a:cs typeface="Arial"/>
              </a:rPr>
              <a:t>  </a:t>
            </a:r>
          </a:p>
        </p:txBody>
      </p:sp>
      <p:pic>
        <p:nvPicPr>
          <p:cNvPr id="1028" name="Picture 4">
            <a:extLst>
              <a:ext uri="{FF2B5EF4-FFF2-40B4-BE49-F238E27FC236}">
                <a16:creationId xmlns:a16="http://schemas.microsoft.com/office/drawing/2014/main" id="{B9AB0A00-8C79-83C2-FF8D-70BD0B66670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85651" y="1442023"/>
            <a:ext cx="7856925" cy="433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294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3FDF8586-BA32-066A-AAA7-C39C9F4C45C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953960" y="1325259"/>
            <a:ext cx="3518777" cy="2297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4">
            <a:extLst>
              <a:ext uri="{FF2B5EF4-FFF2-40B4-BE49-F238E27FC236}">
                <a16:creationId xmlns:a16="http://schemas.microsoft.com/office/drawing/2014/main" id="{EA2FA60B-162E-5757-B626-429E036DD0AC}"/>
              </a:ext>
            </a:extLst>
          </p:cNvPr>
          <p:cNvSpPr>
            <a:spLocks noGrp="1"/>
          </p:cNvSpPr>
          <p:nvPr>
            <p:ph idx="1"/>
          </p:nvPr>
        </p:nvSpPr>
        <p:spPr>
          <a:xfrm>
            <a:off x="719263" y="1732232"/>
            <a:ext cx="5571809" cy="4746090"/>
          </a:xfrm>
        </p:spPr>
        <p:txBody>
          <a:bodyPr vert="horz" lIns="91440" tIns="45720" rIns="91440" bIns="45720" rtlCol="0" anchor="t">
            <a:noAutofit/>
          </a:bodyPr>
          <a:lstStyle/>
          <a:p>
            <a:pPr marL="342900" indent="-342900">
              <a:lnSpc>
                <a:spcPct val="100000"/>
              </a:lnSpc>
              <a:buFont typeface="+mj-lt"/>
              <a:buAutoNum type="arabicPeriod"/>
            </a:pPr>
            <a:r>
              <a:rPr lang="en-US" sz="1800" dirty="0">
                <a:ea typeface="+mn-lt"/>
                <a:cs typeface="+mn-lt"/>
              </a:rPr>
              <a:t>OEMs can </a:t>
            </a:r>
            <a:r>
              <a:rPr lang="en-US" sz="1800" b="1" dirty="0">
                <a:solidFill>
                  <a:srgbClr val="00B0F0"/>
                </a:solidFill>
                <a:ea typeface="+mn-lt"/>
                <a:cs typeface="+mn-lt"/>
              </a:rPr>
              <a:t>license individual Google apps </a:t>
            </a:r>
            <a:r>
              <a:rPr lang="en-US" sz="1800" dirty="0">
                <a:ea typeface="+mn-lt"/>
                <a:cs typeface="+mn-lt"/>
              </a:rPr>
              <a:t>for preload</a:t>
            </a:r>
          </a:p>
          <a:p>
            <a:pPr marL="342900" indent="-342900">
              <a:lnSpc>
                <a:spcPct val="100000"/>
              </a:lnSpc>
              <a:buFont typeface="+mj-lt"/>
              <a:buAutoNum type="arabicPeriod"/>
            </a:pPr>
            <a:r>
              <a:rPr lang="en-US" sz="1800" dirty="0">
                <a:ea typeface="+mn-lt"/>
                <a:cs typeface="+mn-lt"/>
              </a:rPr>
              <a:t>Indian users can </a:t>
            </a:r>
            <a:r>
              <a:rPr lang="en-US" sz="1800" b="1" dirty="0">
                <a:solidFill>
                  <a:srgbClr val="00B0F0"/>
                </a:solidFill>
                <a:ea typeface="+mn-lt"/>
                <a:cs typeface="+mn-lt"/>
              </a:rPr>
              <a:t>choose their default search engine</a:t>
            </a:r>
            <a:endParaRPr lang="en-US" sz="1800" dirty="0">
              <a:ea typeface="+mn-lt"/>
              <a:cs typeface="+mn-lt"/>
            </a:endParaRPr>
          </a:p>
          <a:p>
            <a:pPr marL="342900" indent="-342900">
              <a:lnSpc>
                <a:spcPct val="100000"/>
              </a:lnSpc>
              <a:buFont typeface="+mj-lt"/>
              <a:buAutoNum type="arabicPeriod"/>
            </a:pPr>
            <a:r>
              <a:rPr lang="en-US" sz="1800" b="1" dirty="0">
                <a:solidFill>
                  <a:srgbClr val="00B0F0"/>
                </a:solidFill>
                <a:ea typeface="+mn-lt"/>
                <a:cs typeface="+mn-lt"/>
              </a:rPr>
              <a:t>Updating the Android compatibility </a:t>
            </a:r>
            <a:r>
              <a:rPr lang="en-US" sz="1800" dirty="0">
                <a:ea typeface="+mn-lt"/>
                <a:cs typeface="+mn-lt"/>
              </a:rPr>
              <a:t>to build non-compatible or forked variants</a:t>
            </a:r>
          </a:p>
          <a:p>
            <a:pPr marL="342900" indent="-342900">
              <a:lnSpc>
                <a:spcPct val="100000"/>
              </a:lnSpc>
              <a:buFont typeface="+mj-lt"/>
              <a:buAutoNum type="arabicPeriod"/>
            </a:pPr>
            <a:r>
              <a:rPr lang="en-US" sz="1800" b="1" dirty="0">
                <a:solidFill>
                  <a:srgbClr val="00B0F0"/>
                </a:solidFill>
                <a:ea typeface="+mn-lt"/>
                <a:cs typeface="+mn-lt"/>
              </a:rPr>
              <a:t>User choice billing </a:t>
            </a:r>
            <a:r>
              <a:rPr lang="en-US" sz="1800" dirty="0">
                <a:ea typeface="+mn-lt"/>
                <a:cs typeface="+mn-lt"/>
              </a:rPr>
              <a:t>to choose an alternative billing system</a:t>
            </a:r>
          </a:p>
          <a:p>
            <a:pPr marL="342900" indent="-342900">
              <a:lnSpc>
                <a:spcPct val="100000"/>
              </a:lnSpc>
              <a:buFont typeface="+mj-lt"/>
              <a:buAutoNum type="arabicPeriod"/>
            </a:pPr>
            <a:r>
              <a:rPr lang="en-US" sz="1800" dirty="0">
                <a:ea typeface="+mn-lt"/>
                <a:cs typeface="+mn-lt"/>
              </a:rPr>
              <a:t>Changes to the </a:t>
            </a:r>
            <a:r>
              <a:rPr lang="en-US" sz="1800" b="1" dirty="0">
                <a:solidFill>
                  <a:srgbClr val="00B0F0"/>
                </a:solidFill>
                <a:ea typeface="+mn-lt"/>
                <a:cs typeface="+mn-lt"/>
              </a:rPr>
              <a:t>Android installation flow </a:t>
            </a:r>
            <a:r>
              <a:rPr lang="en-US" sz="1800" dirty="0">
                <a:ea typeface="+mn-lt"/>
                <a:cs typeface="+mn-lt"/>
              </a:rPr>
              <a:t>and </a:t>
            </a:r>
            <a:r>
              <a:rPr lang="en-US" sz="1800" b="1" dirty="0">
                <a:solidFill>
                  <a:srgbClr val="00B0F0"/>
                </a:solidFill>
                <a:ea typeface="+mn-lt"/>
                <a:cs typeface="+mn-lt"/>
              </a:rPr>
              <a:t>auto-updating capability </a:t>
            </a:r>
            <a:r>
              <a:rPr lang="en-US" sz="1800" dirty="0">
                <a:ea typeface="+mn-lt"/>
                <a:cs typeface="+mn-lt"/>
              </a:rPr>
              <a:t>for sideloaded apps and app stores.</a:t>
            </a:r>
          </a:p>
        </p:txBody>
      </p:sp>
      <p:sp>
        <p:nvSpPr>
          <p:cNvPr id="3" name="Slide Number Placeholder 4">
            <a:extLst>
              <a:ext uri="{FF2B5EF4-FFF2-40B4-BE49-F238E27FC236}">
                <a16:creationId xmlns:a16="http://schemas.microsoft.com/office/drawing/2014/main" id="{1CA254C7-5AD5-9057-9608-A50D1D54AF3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2" name="Picture 1">
            <a:extLst>
              <a:ext uri="{FF2B5EF4-FFF2-40B4-BE49-F238E27FC236}">
                <a16:creationId xmlns:a16="http://schemas.microsoft.com/office/drawing/2014/main" id="{1680C976-7246-50F0-C2C6-4DAA08121EB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18718" y="2590598"/>
            <a:ext cx="2978645" cy="25855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
            <a:extLst>
              <a:ext uri="{FF2B5EF4-FFF2-40B4-BE49-F238E27FC236}">
                <a16:creationId xmlns:a16="http://schemas.microsoft.com/office/drawing/2014/main" id="{44F63F00-0187-4016-7D15-6E7B28FCCFCA}"/>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26307" r="26307"/>
          <a:stretch/>
        </p:blipFill>
        <p:spPr bwMode="auto">
          <a:xfrm>
            <a:off x="6291072" y="1421456"/>
            <a:ext cx="2004116" cy="42275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itle 3">
            <a:extLst>
              <a:ext uri="{FF2B5EF4-FFF2-40B4-BE49-F238E27FC236}">
                <a16:creationId xmlns:a16="http://schemas.microsoft.com/office/drawing/2014/main" id="{EAFB3FEF-7A11-F458-DFFB-F3B84E0B3FDF}"/>
              </a:ext>
            </a:extLst>
          </p:cNvPr>
          <p:cNvSpPr>
            <a:spLocks noGrp="1"/>
          </p:cNvSpPr>
          <p:nvPr>
            <p:ph type="title"/>
          </p:nvPr>
        </p:nvSpPr>
        <p:spPr>
          <a:xfrm>
            <a:off x="719263" y="379678"/>
            <a:ext cx="10996716" cy="1134161"/>
          </a:xfrm>
        </p:spPr>
        <p:txBody>
          <a:bodyPr anchor="ctr">
            <a:noAutofit/>
          </a:bodyPr>
          <a:lstStyle/>
          <a:p>
            <a:r>
              <a:rPr lang="en-US" sz="3000" dirty="0">
                <a:ea typeface="+mj-lt"/>
                <a:cs typeface="+mj-lt"/>
              </a:rPr>
              <a:t>Google Updates to Android and Google Play in India</a:t>
            </a:r>
          </a:p>
        </p:txBody>
      </p:sp>
      <p:sp>
        <p:nvSpPr>
          <p:cNvPr id="4" name="TextBox 3">
            <a:extLst>
              <a:ext uri="{FF2B5EF4-FFF2-40B4-BE49-F238E27FC236}">
                <a16:creationId xmlns:a16="http://schemas.microsoft.com/office/drawing/2014/main" id="{4C6D584D-1005-18F1-FC3A-B27DBF83DD67}"/>
              </a:ext>
            </a:extLst>
          </p:cNvPr>
          <p:cNvSpPr txBox="1"/>
          <p:nvPr/>
        </p:nvSpPr>
        <p:spPr>
          <a:xfrm>
            <a:off x="1295308" y="5971101"/>
            <a:ext cx="680357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Arial"/>
                <a:ea typeface="+mn-lt"/>
                <a:cs typeface="Arial"/>
              </a:rPr>
              <a:t>Source : </a:t>
            </a:r>
            <a:r>
              <a:rPr kumimoji="0" lang="en-US" sz="1400" b="0" i="0" u="none" strike="noStrike" kern="1200" cap="none" spc="0" normalizeH="0" baseline="0" noProof="0" dirty="0">
                <a:ln>
                  <a:noFill/>
                </a:ln>
                <a:solidFill>
                  <a:schemeClr val="bg1"/>
                </a:solidFill>
                <a:effectLst/>
                <a:uLnTx/>
                <a:uFillTx/>
                <a:latin typeface="Arial"/>
                <a:ea typeface="+mn-lt"/>
                <a:cs typeface="Arial"/>
                <a:hlinkClick r:id="rId5">
                  <a:extLst>
                    <a:ext uri="{A12FA001-AC4F-418D-AE19-62706E023703}">
                      <ahyp:hlinkClr xmlns:ahyp="http://schemas.microsoft.com/office/drawing/2018/hyperlinkcolor" val="tx"/>
                    </a:ext>
                  </a:extLst>
                </a:hlinkClick>
              </a:rPr>
              <a:t>https://blog.google/intl/en-in/updates-to-android-and-google-play-in-india/</a:t>
            </a:r>
            <a:r>
              <a:rPr kumimoji="0" lang="en-US" sz="1400" b="0" i="0" u="none" strike="noStrike" kern="1200" cap="none" spc="0" normalizeH="0" baseline="0" noProof="0" dirty="0">
                <a:ln>
                  <a:noFill/>
                </a:ln>
                <a:solidFill>
                  <a:schemeClr val="bg1"/>
                </a:solidFill>
                <a:effectLst/>
                <a:uLnTx/>
                <a:uFillTx/>
                <a:latin typeface="Arial"/>
                <a:ea typeface="+mn-lt"/>
                <a:cs typeface="Arial"/>
              </a:rPr>
              <a:t> </a:t>
            </a:r>
          </a:p>
        </p:txBody>
      </p:sp>
    </p:spTree>
    <p:extLst>
      <p:ext uri="{BB962C8B-B14F-4D97-AF65-F5344CB8AC3E}">
        <p14:creationId xmlns:p14="http://schemas.microsoft.com/office/powerpoint/2010/main" val="3472978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79540A14-F372-D31D-54AE-CC75906C3A84}"/>
              </a:ext>
            </a:extLst>
          </p:cNvPr>
          <p:cNvGraphicFramePr/>
          <p:nvPr>
            <p:extLst>
              <p:ext uri="{D42A27DB-BD31-4B8C-83A1-F6EECF244321}">
                <p14:modId xmlns:p14="http://schemas.microsoft.com/office/powerpoint/2010/main" val="1449430970"/>
              </p:ext>
            </p:extLst>
          </p:nvPr>
        </p:nvGraphicFramePr>
        <p:xfrm>
          <a:off x="235131" y="1253364"/>
          <a:ext cx="11721738" cy="8685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4" name="Picture 13" descr="Graphical user interface&#10;&#10;Description automatically generated with medium confidence">
            <a:extLst>
              <a:ext uri="{FF2B5EF4-FFF2-40B4-BE49-F238E27FC236}">
                <a16:creationId xmlns:a16="http://schemas.microsoft.com/office/drawing/2014/main" id="{BDBD79C2-0435-EB7A-A61D-E2B3C18BDA9F}"/>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789845" y="2121922"/>
            <a:ext cx="1628200" cy="3532367"/>
          </a:xfrm>
          <a:prstGeom prst="rect">
            <a:avLst/>
          </a:prstGeom>
          <a:ln>
            <a:noFill/>
          </a:ln>
          <a:effectLst>
            <a:outerShdw blurRad="292100" dist="139700" dir="2700000" algn="tl" rotWithShape="0">
              <a:srgbClr val="333333">
                <a:alpha val="65000"/>
              </a:srgbClr>
            </a:outerShdw>
          </a:effectLst>
        </p:spPr>
      </p:pic>
      <p:sp>
        <p:nvSpPr>
          <p:cNvPr id="9" name="Slide Number Placeholder 4">
            <a:extLst>
              <a:ext uri="{FF2B5EF4-FFF2-40B4-BE49-F238E27FC236}">
                <a16:creationId xmlns:a16="http://schemas.microsoft.com/office/drawing/2014/main" id="{6628806E-72F0-5E17-E680-800C0963D4FE}"/>
              </a:ext>
            </a:extLst>
          </p:cNvPr>
          <p:cNvSpPr>
            <a:spLocks noGrp="1"/>
          </p:cNvSpPr>
          <p:nvPr>
            <p:ph type="sldNum" sz="quarter" idx="12"/>
          </p:nvPr>
        </p:nvSpPr>
        <p:spPr>
          <a:xfrm>
            <a:off x="719264" y="6336902"/>
            <a:ext cx="512806" cy="3002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11" name="SVID_20221028_105141_1 (1)">
            <a:hlinkClick r:id="" action="ppaction://media"/>
            <a:extLst>
              <a:ext uri="{FF2B5EF4-FFF2-40B4-BE49-F238E27FC236}">
                <a16:creationId xmlns:a16="http://schemas.microsoft.com/office/drawing/2014/main" id="{DED0D487-437D-DB49-E4F3-93128DFADED2}"/>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9852862" y="2121922"/>
            <a:ext cx="1619874" cy="3514745"/>
          </a:xfrm>
          <a:prstGeom prst="rect">
            <a:avLst/>
          </a:prstGeom>
          <a:ln>
            <a:noFill/>
          </a:ln>
          <a:effectLst>
            <a:outerShdw blurRad="292100" dist="139700" dir="2700000" algn="tl" rotWithShape="0">
              <a:srgbClr val="333333">
                <a:alpha val="65000"/>
              </a:srgbClr>
            </a:outerShdw>
          </a:effectLst>
        </p:spPr>
      </p:pic>
      <p:sp>
        <p:nvSpPr>
          <p:cNvPr id="12" name="Rectangle 11">
            <a:extLst>
              <a:ext uri="{FF2B5EF4-FFF2-40B4-BE49-F238E27FC236}">
                <a16:creationId xmlns:a16="http://schemas.microsoft.com/office/drawing/2014/main" id="{42D459CA-1C2A-B6A6-61C6-1485D9C4FE70}"/>
              </a:ext>
            </a:extLst>
          </p:cNvPr>
          <p:cNvSpPr/>
          <p:nvPr/>
        </p:nvSpPr>
        <p:spPr>
          <a:xfrm>
            <a:off x="9699167" y="2884714"/>
            <a:ext cx="596170" cy="626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pic>
        <p:nvPicPr>
          <p:cNvPr id="13" name="Picture 12" descr="Text, letter&#10;&#10;Description automatically generated">
            <a:extLst>
              <a:ext uri="{FF2B5EF4-FFF2-40B4-BE49-F238E27FC236}">
                <a16:creationId xmlns:a16="http://schemas.microsoft.com/office/drawing/2014/main" id="{B4C47753-0B7A-1CDE-537D-E678B5FF74DD}"/>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3465777" y="2121922"/>
            <a:ext cx="2081717" cy="3532367"/>
          </a:xfrm>
          <a:prstGeom prst="rect">
            <a:avLst/>
          </a:prstGeom>
          <a:effectLst>
            <a:outerShdw blurRad="50800" dist="38100" dir="2700000" algn="tl" rotWithShape="0">
              <a:prstClr val="black">
                <a:alpha val="40000"/>
              </a:prstClr>
            </a:outerShdw>
          </a:effectLst>
        </p:spPr>
      </p:pic>
      <p:pic>
        <p:nvPicPr>
          <p:cNvPr id="16" name="SVID_20221026_141319_1">
            <a:hlinkClick r:id="" action="ppaction://media"/>
            <a:extLst>
              <a:ext uri="{FF2B5EF4-FFF2-40B4-BE49-F238E27FC236}">
                <a16:creationId xmlns:a16="http://schemas.microsoft.com/office/drawing/2014/main" id="{5412242F-798C-CD15-9CCE-D557EB84F49B}"/>
              </a:ext>
            </a:extLst>
          </p:cNvPr>
          <p:cNvPicPr>
            <a:picLocks noChangeAspect="1"/>
          </p:cNvPicPr>
          <p:nvPr>
            <a:videoFile r:link="rId3"/>
            <p:extLst>
              <p:ext uri="{DAA4B4D4-6D71-4841-9C94-3DE7FCFB9230}">
                <p14:media xmlns:p14="http://schemas.microsoft.com/office/powerpoint/2010/main" r:embed="rId4">
                  <p14:trim end="13287.9107"/>
                </p14:media>
              </p:ext>
            </p:extLst>
          </p:nvPr>
        </p:nvPicPr>
        <p:blipFill rotWithShape="1">
          <a:blip r:embed="rId14"/>
          <a:srcRect/>
          <a:stretch/>
        </p:blipFill>
        <p:spPr>
          <a:xfrm>
            <a:off x="719264" y="2121922"/>
            <a:ext cx="1627996" cy="35323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7" name="Rectangle 16">
            <a:extLst>
              <a:ext uri="{FF2B5EF4-FFF2-40B4-BE49-F238E27FC236}">
                <a16:creationId xmlns:a16="http://schemas.microsoft.com/office/drawing/2014/main" id="{493ECBC0-023A-4EEC-C531-4C7DAB6A2216}"/>
              </a:ext>
            </a:extLst>
          </p:cNvPr>
          <p:cNvSpPr/>
          <p:nvPr/>
        </p:nvSpPr>
        <p:spPr>
          <a:xfrm>
            <a:off x="874632" y="3148721"/>
            <a:ext cx="1258670" cy="300257"/>
          </a:xfrm>
          <a:prstGeom prst="rect">
            <a:avLst/>
          </a:prstGeom>
          <a:solidFill>
            <a:srgbClr val="424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5" name="Title 3">
            <a:extLst>
              <a:ext uri="{FF2B5EF4-FFF2-40B4-BE49-F238E27FC236}">
                <a16:creationId xmlns:a16="http://schemas.microsoft.com/office/drawing/2014/main" id="{8D6CF539-1946-98D5-CFF3-72FBFB2D95AA}"/>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595957"/>
                </a:solidFill>
                <a:effectLst/>
                <a:uLnTx/>
                <a:uFillTx/>
                <a:latin typeface="Arial"/>
                <a:ea typeface="+mj-lt"/>
                <a:cs typeface="Arial"/>
              </a:rPr>
              <a:t>Apps Developers Challenges to Deliver </a:t>
            </a:r>
            <a:br>
              <a:rPr kumimoji="0" lang="en-US" sz="3000" b="0" i="0" u="none" strike="noStrike" kern="1200" cap="none" spc="0" normalizeH="0" baseline="0" noProof="0" dirty="0">
                <a:ln>
                  <a:noFill/>
                </a:ln>
                <a:solidFill>
                  <a:srgbClr val="595957"/>
                </a:solidFill>
                <a:effectLst/>
                <a:uLnTx/>
                <a:uFillTx/>
                <a:latin typeface="Arial"/>
                <a:ea typeface="+mj-lt"/>
                <a:cs typeface="Arial"/>
              </a:rPr>
            </a:br>
            <a:r>
              <a:rPr kumimoji="0" lang="en-US" sz="3000" b="0" i="0" u="none" strike="noStrike" kern="1200" cap="none" spc="0" normalizeH="0" baseline="0" noProof="0" dirty="0">
                <a:ln>
                  <a:noFill/>
                </a:ln>
                <a:solidFill>
                  <a:srgbClr val="595957"/>
                </a:solidFill>
                <a:effectLst/>
                <a:uLnTx/>
                <a:uFillTx/>
                <a:latin typeface="Arial"/>
                <a:ea typeface="+mj-lt"/>
                <a:cs typeface="Arial"/>
              </a:rPr>
              <a:t>Consistent User Experience</a:t>
            </a:r>
            <a:endParaRPr kumimoji="0" lang="en-US" sz="3000" b="0" i="0" u="none" strike="noStrike" kern="1200" cap="none" spc="0" normalizeH="0" baseline="0" noProof="0" dirty="0">
              <a:ln>
                <a:noFill/>
              </a:ln>
              <a:solidFill>
                <a:srgbClr val="595957"/>
              </a:solidFill>
              <a:effectLst/>
              <a:uLnTx/>
              <a:uFillTx/>
              <a:latin typeface="Arial"/>
              <a:ea typeface="Microsoft YaHei"/>
              <a:cs typeface="+mj-cs"/>
            </a:endParaRPr>
          </a:p>
        </p:txBody>
      </p:sp>
    </p:spTree>
    <p:extLst>
      <p:ext uri="{BB962C8B-B14F-4D97-AF65-F5344CB8AC3E}">
        <p14:creationId xmlns:p14="http://schemas.microsoft.com/office/powerpoint/2010/main" val="139179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785" fill="hold"/>
                                        <p:tgtEl>
                                          <p:spTgt spid="11"/>
                                        </p:tgtEl>
                                      </p:cBhvr>
                                    </p:cmd>
                                  </p:childTnLst>
                                </p:cTn>
                              </p:par>
                            </p:childTnLst>
                          </p:cTn>
                        </p:par>
                        <p:par>
                          <p:cTn id="7" fill="hold">
                            <p:stCondLst>
                              <p:cond delay="17785"/>
                            </p:stCondLst>
                            <p:childTnLst>
                              <p:par>
                                <p:cTn id="8" presetID="1" presetClass="mediacall" presetSubtype="0" fill="hold" nodeType="afterEffect">
                                  <p:stCondLst>
                                    <p:cond delay="0"/>
                                  </p:stCondLst>
                                  <p:childTnLst>
                                    <p:cmd type="call" cmd="playFrom(0.0)">
                                      <p:cBhvr>
                                        <p:cTn id="9" dur="519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mute="1">
                <p:cTn id="15" fill="hold" display="0">
                  <p:stCondLst>
                    <p:cond delay="indefinite"/>
                  </p:stCondLst>
                </p:cTn>
                <p:tgtEl>
                  <p:spTgt spid="11"/>
                </p:tgtEl>
              </p:cMediaNode>
            </p:video>
            <p:seq concurrent="1" nextAc="seek">
              <p:cTn id="16" restart="whenNotActive" fill="hold" evtFilter="cancelBubble" nodeType="interactiveSeq">
                <p:stCondLst>
                  <p:cond evt="onClick" delay="0">
                    <p:tgtEl>
                      <p:spTgt spid="1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6"/>
                                        </p:tgtEl>
                                      </p:cBhvr>
                                    </p:cmd>
                                  </p:childTnLst>
                                </p:cTn>
                              </p:par>
                            </p:childTnLst>
                          </p:cTn>
                        </p:par>
                      </p:childTnLst>
                    </p:cTn>
                  </p:par>
                </p:childTnLst>
              </p:cTn>
              <p:nextCondLst>
                <p:cond evt="onClick" delay="0">
                  <p:tgtEl>
                    <p:spTgt spid="16"/>
                  </p:tgtEl>
                </p:cond>
              </p:nextCondLst>
            </p:seq>
            <p:video>
              <p:cMediaNode vol="80000" mute="1">
                <p:cTn id="21" repeatCount="indefinite" fill="hold" display="0">
                  <p:stCondLst>
                    <p:cond delay="indefinite"/>
                  </p:stCondLst>
                </p:cTn>
                <p:tgtEl>
                  <p:spTgt spid="1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art, bubble chart&#10;&#10;Description automatically generated">
            <a:extLst>
              <a:ext uri="{FF2B5EF4-FFF2-40B4-BE49-F238E27FC236}">
                <a16:creationId xmlns:a16="http://schemas.microsoft.com/office/drawing/2014/main" id="{B8A487E6-C809-4BE5-9838-52A398CC84C2}"/>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5254752" y="1394105"/>
            <a:ext cx="5521347" cy="4069790"/>
          </a:xfrm>
        </p:spPr>
      </p:pic>
      <p:sp>
        <p:nvSpPr>
          <p:cNvPr id="8" name="TextBox 7">
            <a:extLst>
              <a:ext uri="{FF2B5EF4-FFF2-40B4-BE49-F238E27FC236}">
                <a16:creationId xmlns:a16="http://schemas.microsoft.com/office/drawing/2014/main" id="{AEF4804D-EF85-BAA7-5200-8D98D4CF574C}"/>
              </a:ext>
            </a:extLst>
          </p:cNvPr>
          <p:cNvSpPr txBox="1"/>
          <p:nvPr/>
        </p:nvSpPr>
        <p:spPr>
          <a:xfrm>
            <a:off x="975667" y="2399884"/>
            <a:ext cx="3549726" cy="2246769"/>
          </a:xfrm>
          <a:prstGeom prst="rect">
            <a:avLst/>
          </a:prstGeom>
          <a:solidFill>
            <a:srgbClr val="0070C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rial"/>
                <a:ea typeface="Microsoft YaHei Light"/>
                <a:cs typeface="Calibri Light" panose="020F0302020204030204" pitchFamily="34" charset="0"/>
              </a:rPr>
              <a:t>By understanding which features have the greatest impact, we can prioritize our efforts and focus on addressing the most critical needs of our developer community.</a:t>
            </a:r>
          </a:p>
        </p:txBody>
      </p:sp>
      <p:sp>
        <p:nvSpPr>
          <p:cNvPr id="10" name="Slide Number Placeholder 4">
            <a:extLst>
              <a:ext uri="{FF2B5EF4-FFF2-40B4-BE49-F238E27FC236}">
                <a16:creationId xmlns:a16="http://schemas.microsoft.com/office/drawing/2014/main" id="{A768E0F4-C0C9-FF3A-B3F0-16E1D448E923}"/>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2" name="Title 3">
            <a:extLst>
              <a:ext uri="{FF2B5EF4-FFF2-40B4-BE49-F238E27FC236}">
                <a16:creationId xmlns:a16="http://schemas.microsoft.com/office/drawing/2014/main" id="{B70CA235-8F61-231A-B79C-91BE5E1D4725}"/>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595957"/>
                </a:solidFill>
                <a:effectLst/>
                <a:uLnTx/>
                <a:uFillTx/>
                <a:latin typeface="Arial"/>
                <a:ea typeface="+mj-lt"/>
                <a:cs typeface="Arial"/>
              </a:rPr>
              <a:t>Key Features Impacting Mobile Developers</a:t>
            </a:r>
          </a:p>
        </p:txBody>
      </p:sp>
    </p:spTree>
    <p:extLst>
      <p:ext uri="{BB962C8B-B14F-4D97-AF65-F5344CB8AC3E}">
        <p14:creationId xmlns:p14="http://schemas.microsoft.com/office/powerpoint/2010/main" val="1925470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0646032A-A1CB-0AAF-DCF4-714B2034C499}"/>
              </a:ext>
            </a:extLst>
          </p:cNvPr>
          <p:cNvSpPr/>
          <p:nvPr/>
        </p:nvSpPr>
        <p:spPr>
          <a:xfrm>
            <a:off x="5296992" y="3966955"/>
            <a:ext cx="6612414" cy="1624738"/>
          </a:xfrm>
          <a:prstGeom prst="roundRect">
            <a:avLst/>
          </a:prstGeom>
          <a:solidFill>
            <a:srgbClr val="DFCFFF"/>
          </a:solidFill>
          <a:ln w="381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7" name="TextBox 6">
            <a:extLst>
              <a:ext uri="{FF2B5EF4-FFF2-40B4-BE49-F238E27FC236}">
                <a16:creationId xmlns:a16="http://schemas.microsoft.com/office/drawing/2014/main" id="{24F07658-D186-1600-E224-A9F41039FB91}"/>
              </a:ext>
            </a:extLst>
          </p:cNvPr>
          <p:cNvSpPr txBox="1"/>
          <p:nvPr/>
        </p:nvSpPr>
        <p:spPr>
          <a:xfrm>
            <a:off x="9955614" y="3687193"/>
            <a:ext cx="1945828"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7030A0"/>
                </a:solidFill>
                <a:effectLst/>
                <a:uLnTx/>
                <a:uFillTx/>
                <a:latin typeface="Montserrat" pitchFamily="2" charset="77"/>
                <a:ea typeface="Microsoft YaHei Light"/>
                <a:cs typeface="Arial"/>
              </a:rPr>
              <a:t>Phase 3.0 (2025)</a:t>
            </a:r>
            <a:endParaRPr kumimoji="0" lang="en-US" sz="1300" b="0" i="0" u="none" strike="noStrike" kern="1200" cap="none" spc="0" normalizeH="0" baseline="0" noProof="0" dirty="0">
              <a:ln>
                <a:noFill/>
              </a:ln>
              <a:solidFill>
                <a:srgbClr val="7030A0"/>
              </a:solidFill>
              <a:effectLst/>
              <a:uLnTx/>
              <a:uFillTx/>
              <a:latin typeface="Montserrat" pitchFamily="2" charset="77"/>
              <a:ea typeface="Microsoft YaHei Light"/>
              <a:cs typeface="Arial"/>
            </a:endParaRPr>
          </a:p>
        </p:txBody>
      </p:sp>
      <p:sp>
        <p:nvSpPr>
          <p:cNvPr id="4" name="Rounded Rectangle 3">
            <a:extLst>
              <a:ext uri="{FF2B5EF4-FFF2-40B4-BE49-F238E27FC236}">
                <a16:creationId xmlns:a16="http://schemas.microsoft.com/office/drawing/2014/main" id="{246F6562-11C7-FEB0-2FAA-B7057F81CF54}"/>
              </a:ext>
            </a:extLst>
          </p:cNvPr>
          <p:cNvSpPr/>
          <p:nvPr/>
        </p:nvSpPr>
        <p:spPr>
          <a:xfrm>
            <a:off x="2653881" y="3958926"/>
            <a:ext cx="7301733" cy="1624738"/>
          </a:xfrm>
          <a:prstGeom prst="roundRect">
            <a:avLst/>
          </a:prstGeom>
          <a:solidFill>
            <a:schemeClr val="accent5">
              <a:lumMod val="20000"/>
              <a:lumOff val="80000"/>
            </a:schemeClr>
          </a:solid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5" name="TextBox 4">
            <a:extLst>
              <a:ext uri="{FF2B5EF4-FFF2-40B4-BE49-F238E27FC236}">
                <a16:creationId xmlns:a16="http://schemas.microsoft.com/office/drawing/2014/main" id="{BCCA8D89-8B59-4B81-C982-A4E18CDAC392}"/>
              </a:ext>
            </a:extLst>
          </p:cNvPr>
          <p:cNvSpPr txBox="1"/>
          <p:nvPr/>
        </p:nvSpPr>
        <p:spPr>
          <a:xfrm>
            <a:off x="6862168" y="3679164"/>
            <a:ext cx="3093446"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FFC000"/>
                </a:solidFill>
                <a:effectLst/>
                <a:uLnTx/>
                <a:uFillTx/>
                <a:latin typeface="Montserrat" pitchFamily="2" charset="77"/>
                <a:ea typeface="Microsoft YaHei Light"/>
                <a:cs typeface="Arial"/>
              </a:rPr>
              <a:t>Phase 2.5 (2025)</a:t>
            </a:r>
            <a:endParaRPr kumimoji="0" lang="en-US" sz="1300" b="0" i="0" u="none" strike="noStrike" kern="1200" cap="none" spc="0" normalizeH="0" baseline="0" noProof="0" dirty="0">
              <a:ln>
                <a:noFill/>
              </a:ln>
              <a:solidFill>
                <a:srgbClr val="FFC000"/>
              </a:solidFill>
              <a:effectLst/>
              <a:uLnTx/>
              <a:uFillTx/>
              <a:latin typeface="Montserrat" pitchFamily="2" charset="77"/>
              <a:ea typeface="Microsoft YaHei Light"/>
              <a:cs typeface="Arial"/>
            </a:endParaRPr>
          </a:p>
        </p:txBody>
      </p:sp>
      <p:sp>
        <p:nvSpPr>
          <p:cNvPr id="25" name="Rounded Rectangle 24">
            <a:extLst>
              <a:ext uri="{FF2B5EF4-FFF2-40B4-BE49-F238E27FC236}">
                <a16:creationId xmlns:a16="http://schemas.microsoft.com/office/drawing/2014/main" id="{1EEB90AE-FB8C-687D-47BF-D17EC36AF3DC}"/>
              </a:ext>
            </a:extLst>
          </p:cNvPr>
          <p:cNvSpPr/>
          <p:nvPr/>
        </p:nvSpPr>
        <p:spPr>
          <a:xfrm>
            <a:off x="241790" y="3960405"/>
            <a:ext cx="6612414" cy="1624738"/>
          </a:xfrm>
          <a:prstGeom prst="roundRect">
            <a:avLst/>
          </a:prstGeom>
          <a:solidFill>
            <a:srgbClr val="FFF0F1"/>
          </a:solid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sp>
        <p:nvSpPr>
          <p:cNvPr id="33" name="Slide Number Placeholder 4">
            <a:extLst>
              <a:ext uri="{FF2B5EF4-FFF2-40B4-BE49-F238E27FC236}">
                <a16:creationId xmlns:a16="http://schemas.microsoft.com/office/drawing/2014/main" id="{D36B62C1-E53F-5476-5976-180D8D4862B8}"/>
              </a:ext>
            </a:extLst>
          </p:cNvPr>
          <p:cNvSpPr>
            <a:spLocks noGrp="1"/>
          </p:cNvSpPr>
          <p:nvPr>
            <p:ph type="sldNum" sz="quarter" idx="12"/>
          </p:nvPr>
        </p:nvSpPr>
        <p:spPr>
          <a:xfrm>
            <a:off x="719264" y="6336902"/>
            <a:ext cx="512806" cy="3002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595957"/>
              </a:solidFill>
              <a:effectLst/>
              <a:uLnTx/>
              <a:uFillTx/>
              <a:latin typeface="Arial"/>
              <a:ea typeface="Microsoft YaHei Light"/>
              <a:cs typeface="+mn-cs"/>
            </a:endParaRPr>
          </a:p>
        </p:txBody>
      </p:sp>
      <p:pic>
        <p:nvPicPr>
          <p:cNvPr id="57" name="Picture 4">
            <a:extLst>
              <a:ext uri="{FF2B5EF4-FFF2-40B4-BE49-F238E27FC236}">
                <a16:creationId xmlns:a16="http://schemas.microsoft.com/office/drawing/2014/main" id="{F4B73E18-5B64-2E53-18B3-B691A6DF5381}"/>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p:blipFill>
        <p:spPr bwMode="auto">
          <a:xfrm>
            <a:off x="2305539" y="4003975"/>
            <a:ext cx="933366" cy="933366"/>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6A99AB2B-10AF-E938-00B9-87FF874B95B0}"/>
              </a:ext>
            </a:extLst>
          </p:cNvPr>
          <p:cNvSpPr txBox="1"/>
          <p:nvPr/>
        </p:nvSpPr>
        <p:spPr>
          <a:xfrm>
            <a:off x="2123995" y="4984955"/>
            <a:ext cx="1321511"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95957"/>
                </a:solidFill>
                <a:effectLst/>
                <a:uLnTx/>
                <a:uFillTx/>
                <a:latin typeface="Arial"/>
                <a:ea typeface="Microsoft YaHei Light"/>
                <a:cs typeface="+mn-cs"/>
              </a:rPr>
              <a:t>Cloud Storage / Backup</a:t>
            </a:r>
          </a:p>
        </p:txBody>
      </p:sp>
      <p:sp>
        <p:nvSpPr>
          <p:cNvPr id="59" name="Rounded Rectangle 58">
            <a:extLst>
              <a:ext uri="{FF2B5EF4-FFF2-40B4-BE49-F238E27FC236}">
                <a16:creationId xmlns:a16="http://schemas.microsoft.com/office/drawing/2014/main" id="{B365FBDB-572F-FA19-8431-BA135F0A7AF6}"/>
              </a:ext>
            </a:extLst>
          </p:cNvPr>
          <p:cNvSpPr/>
          <p:nvPr/>
        </p:nvSpPr>
        <p:spPr>
          <a:xfrm>
            <a:off x="233826" y="3960405"/>
            <a:ext cx="3173520" cy="1624738"/>
          </a:xfrm>
          <a:prstGeom prst="roundRect">
            <a:avLst/>
          </a:prstGeom>
          <a:solidFill>
            <a:srgbClr val="EFFAFA"/>
          </a:solidFill>
          <a:ln w="381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icrosoft YaHei Light"/>
              <a:cs typeface="+mn-cs"/>
            </a:endParaRPr>
          </a:p>
        </p:txBody>
      </p:sp>
      <p:pic>
        <p:nvPicPr>
          <p:cNvPr id="60" name="Picture 4">
            <a:extLst>
              <a:ext uri="{FF2B5EF4-FFF2-40B4-BE49-F238E27FC236}">
                <a16:creationId xmlns:a16="http://schemas.microsoft.com/office/drawing/2014/main" id="{CF6DCB71-FAA7-3564-E9EF-D0839DB0A259}"/>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a:ext>
            </a:extLst>
          </a:blip>
          <a:srcRect/>
          <a:stretch/>
        </p:blipFill>
        <p:spPr bwMode="auto">
          <a:xfrm>
            <a:off x="2372792" y="4099595"/>
            <a:ext cx="933366" cy="9333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 name="Picture 6">
            <a:extLst>
              <a:ext uri="{FF2B5EF4-FFF2-40B4-BE49-F238E27FC236}">
                <a16:creationId xmlns:a16="http://schemas.microsoft.com/office/drawing/2014/main" id="{82E983E0-B9E4-B541-0540-CD2458D90732}"/>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p:blipFill>
        <p:spPr bwMode="auto">
          <a:xfrm>
            <a:off x="380666" y="4131988"/>
            <a:ext cx="921004" cy="92100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276A02BF-0F5E-78D0-A2A5-5503363E4857}"/>
              </a:ext>
            </a:extLst>
          </p:cNvPr>
          <p:cNvSpPr txBox="1"/>
          <p:nvPr/>
        </p:nvSpPr>
        <p:spPr>
          <a:xfrm>
            <a:off x="1246646" y="5026459"/>
            <a:ext cx="115547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95957"/>
                </a:solidFill>
                <a:effectLst/>
                <a:uLnTx/>
                <a:uFillTx/>
                <a:latin typeface="Arial"/>
                <a:ea typeface="Microsoft YaHei Light"/>
                <a:cs typeface="+mn-cs"/>
              </a:rPr>
              <a:t>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95957"/>
                </a:solidFill>
                <a:effectLst/>
                <a:uLnTx/>
                <a:uFillTx/>
                <a:latin typeface="Arial"/>
                <a:ea typeface="Microsoft YaHei Light"/>
                <a:cs typeface="+mn-cs"/>
              </a:rPr>
              <a:t>Location</a:t>
            </a:r>
          </a:p>
        </p:txBody>
      </p:sp>
      <p:sp>
        <p:nvSpPr>
          <p:cNvPr id="64" name="TextBox 63">
            <a:extLst>
              <a:ext uri="{FF2B5EF4-FFF2-40B4-BE49-F238E27FC236}">
                <a16:creationId xmlns:a16="http://schemas.microsoft.com/office/drawing/2014/main" id="{E441E26E-06E2-F7F5-B4F4-12EFFE91FFAF}"/>
              </a:ext>
            </a:extLst>
          </p:cNvPr>
          <p:cNvSpPr txBox="1"/>
          <p:nvPr/>
        </p:nvSpPr>
        <p:spPr>
          <a:xfrm>
            <a:off x="2187618" y="5026459"/>
            <a:ext cx="132151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Cloud Storage Backup</a:t>
            </a:r>
          </a:p>
        </p:txBody>
      </p:sp>
      <p:sp>
        <p:nvSpPr>
          <p:cNvPr id="66" name="TextBox 65">
            <a:extLst>
              <a:ext uri="{FF2B5EF4-FFF2-40B4-BE49-F238E27FC236}">
                <a16:creationId xmlns:a16="http://schemas.microsoft.com/office/drawing/2014/main" id="{301AF4D1-7BA9-8C88-6BB0-BB6235304081}"/>
              </a:ext>
            </a:extLst>
          </p:cNvPr>
          <p:cNvSpPr txBox="1"/>
          <p:nvPr/>
        </p:nvSpPr>
        <p:spPr>
          <a:xfrm>
            <a:off x="163547" y="5023879"/>
            <a:ext cx="136159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a:ea typeface="Microsoft YaHei Light"/>
                <a:cs typeface="+mn-cs"/>
              </a:rPr>
              <a:t>Login Authentication</a:t>
            </a:r>
          </a:p>
        </p:txBody>
      </p:sp>
      <p:pic>
        <p:nvPicPr>
          <p:cNvPr id="67" name="Picture 4">
            <a:extLst>
              <a:ext uri="{FF2B5EF4-FFF2-40B4-BE49-F238E27FC236}">
                <a16:creationId xmlns:a16="http://schemas.microsoft.com/office/drawing/2014/main" id="{9E536B42-FDD0-712B-F140-2DF0C58CF22B}"/>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p:blipFill>
        <p:spPr bwMode="auto">
          <a:xfrm>
            <a:off x="1370532" y="4110482"/>
            <a:ext cx="933366" cy="93336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204DA94-5B12-6D16-D931-5EF0D4160A1B}"/>
              </a:ext>
            </a:extLst>
          </p:cNvPr>
          <p:cNvSpPr txBox="1"/>
          <p:nvPr/>
        </p:nvSpPr>
        <p:spPr>
          <a:xfrm>
            <a:off x="3415310" y="3680643"/>
            <a:ext cx="3438894"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C7000B"/>
                </a:solidFill>
                <a:effectLst/>
                <a:uLnTx/>
                <a:uFillTx/>
                <a:latin typeface="Montserrat" pitchFamily="2" charset="77"/>
                <a:ea typeface="Microsoft YaHei Light"/>
                <a:cs typeface="Arial"/>
              </a:rPr>
              <a:t>Phase 2.0 (2024)</a:t>
            </a:r>
            <a:endParaRPr kumimoji="0" lang="en-US" sz="1300" b="0" i="0" u="none" strike="noStrike" kern="1200" cap="none" spc="0" normalizeH="0" baseline="0" noProof="0" dirty="0">
              <a:ln>
                <a:noFill/>
              </a:ln>
              <a:solidFill>
                <a:srgbClr val="C7000B"/>
              </a:solidFill>
              <a:effectLst/>
              <a:uLnTx/>
              <a:uFillTx/>
              <a:latin typeface="Montserrat" pitchFamily="2" charset="77"/>
              <a:ea typeface="Microsoft YaHei Light"/>
              <a:cs typeface="Arial"/>
            </a:endParaRPr>
          </a:p>
        </p:txBody>
      </p:sp>
      <p:sp>
        <p:nvSpPr>
          <p:cNvPr id="24" name="TextBox 23">
            <a:extLst>
              <a:ext uri="{FF2B5EF4-FFF2-40B4-BE49-F238E27FC236}">
                <a16:creationId xmlns:a16="http://schemas.microsoft.com/office/drawing/2014/main" id="{FE39D84B-F79E-AE01-BF93-ABE05C50C0FC}"/>
              </a:ext>
            </a:extLst>
          </p:cNvPr>
          <p:cNvSpPr txBox="1"/>
          <p:nvPr/>
        </p:nvSpPr>
        <p:spPr>
          <a:xfrm>
            <a:off x="203330" y="3687193"/>
            <a:ext cx="3204015"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300" b="1" i="0" u="none" strike="noStrike" kern="1200" cap="none" spc="0" normalizeH="0" baseline="0" noProof="0" dirty="0">
                <a:ln>
                  <a:noFill/>
                </a:ln>
                <a:solidFill>
                  <a:srgbClr val="0070C0"/>
                </a:solidFill>
                <a:effectLst/>
                <a:uLnTx/>
                <a:uFillTx/>
                <a:latin typeface="Montserrat" pitchFamily="2" charset="77"/>
                <a:ea typeface="Microsoft YaHei Light"/>
                <a:cs typeface="Arial"/>
              </a:rPr>
              <a:t>Phase 1.0 (2023)</a:t>
            </a:r>
            <a:endParaRPr kumimoji="0" lang="en-US" sz="1300" b="0" i="0" u="none" strike="noStrike" kern="1200" cap="none" spc="0" normalizeH="0" baseline="0" noProof="0" dirty="0">
              <a:ln>
                <a:noFill/>
              </a:ln>
              <a:solidFill>
                <a:srgbClr val="0070C0"/>
              </a:solidFill>
              <a:effectLst/>
              <a:uLnTx/>
              <a:uFillTx/>
              <a:latin typeface="Montserrat" pitchFamily="2" charset="77"/>
              <a:ea typeface="Microsoft YaHei Light"/>
              <a:cs typeface="Arial"/>
            </a:endParaRPr>
          </a:p>
        </p:txBody>
      </p:sp>
      <p:pic>
        <p:nvPicPr>
          <p:cNvPr id="16" name="Picture 21">
            <a:extLst>
              <a:ext uri="{FF2B5EF4-FFF2-40B4-BE49-F238E27FC236}">
                <a16:creationId xmlns:a16="http://schemas.microsoft.com/office/drawing/2014/main" id="{E56E7F57-7305-5E92-B353-DD6B48E1B3C0}"/>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3446141" y="4073161"/>
            <a:ext cx="978972" cy="978972"/>
          </a:xfrm>
          <a:prstGeom prst="rect">
            <a:avLst/>
          </a:prstGeom>
          <a:effectLst>
            <a:outerShdw blurRad="50800" dist="38100" dir="5400000" algn="t" rotWithShape="0">
              <a:prstClr val="black">
                <a:alpha val="40000"/>
              </a:prstClr>
            </a:outerShdw>
          </a:effectLst>
        </p:spPr>
      </p:pic>
      <p:sp>
        <p:nvSpPr>
          <p:cNvPr id="17" name="TextBox 16">
            <a:extLst>
              <a:ext uri="{FF2B5EF4-FFF2-40B4-BE49-F238E27FC236}">
                <a16:creationId xmlns:a16="http://schemas.microsoft.com/office/drawing/2014/main" id="{BC268C2D-E149-6D38-4628-9D5AF22A5B74}"/>
              </a:ext>
            </a:extLst>
          </p:cNvPr>
          <p:cNvSpPr txBox="1"/>
          <p:nvPr/>
        </p:nvSpPr>
        <p:spPr>
          <a:xfrm>
            <a:off x="3310279" y="5022182"/>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Mobile 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Monetization</a:t>
            </a:r>
          </a:p>
        </p:txBody>
      </p:sp>
      <p:pic>
        <p:nvPicPr>
          <p:cNvPr id="18" name="Picture 21">
            <a:extLst>
              <a:ext uri="{FF2B5EF4-FFF2-40B4-BE49-F238E27FC236}">
                <a16:creationId xmlns:a16="http://schemas.microsoft.com/office/drawing/2014/main" id="{0DF32F5A-7D1F-BECA-5B38-011BC1AD4DF2}"/>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4448168" y="4111749"/>
            <a:ext cx="901884" cy="901884"/>
          </a:xfrm>
          <a:prstGeom prst="rect">
            <a:avLst/>
          </a:prstGeom>
          <a:effectLst>
            <a:outerShdw blurRad="50800" dist="38100" dir="5400000" algn="t" rotWithShape="0">
              <a:prstClr val="black">
                <a:alpha val="40000"/>
              </a:prstClr>
            </a:outerShdw>
          </a:effectLst>
        </p:spPr>
      </p:pic>
      <p:sp>
        <p:nvSpPr>
          <p:cNvPr id="19" name="TextBox 18">
            <a:extLst>
              <a:ext uri="{FF2B5EF4-FFF2-40B4-BE49-F238E27FC236}">
                <a16:creationId xmlns:a16="http://schemas.microsoft.com/office/drawing/2014/main" id="{52F2EB7C-4257-1D4C-99F3-1D0D919AE928}"/>
              </a:ext>
            </a:extLst>
          </p:cNvPr>
          <p:cNvSpPr txBox="1"/>
          <p:nvPr/>
        </p:nvSpPr>
        <p:spPr>
          <a:xfrm>
            <a:off x="4283431" y="5022182"/>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Additional </a:t>
            </a:r>
            <a:b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b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Plug-ins</a:t>
            </a:r>
          </a:p>
        </p:txBody>
      </p:sp>
      <p:pic>
        <p:nvPicPr>
          <p:cNvPr id="28" name="Picture 2">
            <a:extLst>
              <a:ext uri="{FF2B5EF4-FFF2-40B4-BE49-F238E27FC236}">
                <a16:creationId xmlns:a16="http://schemas.microsoft.com/office/drawing/2014/main" id="{A6278A6A-E041-DDC6-C23D-8437283CF118}"/>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p:blipFill>
        <p:spPr bwMode="auto">
          <a:xfrm>
            <a:off x="6350923" y="4175317"/>
            <a:ext cx="428109" cy="37102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2A1F77DF-95DC-F882-CB8F-4C20055CE7C5}"/>
              </a:ext>
            </a:extLst>
          </p:cNvPr>
          <p:cNvSpPr txBox="1"/>
          <p:nvPr/>
        </p:nvSpPr>
        <p:spPr>
          <a:xfrm>
            <a:off x="5407424" y="4565766"/>
            <a:ext cx="1271311"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JavaScript Framework</a:t>
            </a:r>
          </a:p>
        </p:txBody>
      </p:sp>
      <p:pic>
        <p:nvPicPr>
          <p:cNvPr id="34" name="Picture 6">
            <a:extLst>
              <a:ext uri="{FF2B5EF4-FFF2-40B4-BE49-F238E27FC236}">
                <a16:creationId xmlns:a16="http://schemas.microsoft.com/office/drawing/2014/main" id="{62263A90-044B-AE93-2B48-80E845658852}"/>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p:blipFill>
        <p:spPr bwMode="auto">
          <a:xfrm>
            <a:off x="5641649" y="5035520"/>
            <a:ext cx="750382" cy="4220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1">
            <a:extLst>
              <a:ext uri="{FF2B5EF4-FFF2-40B4-BE49-F238E27FC236}">
                <a16:creationId xmlns:a16="http://schemas.microsoft.com/office/drawing/2014/main" id="{2BD4C033-7234-3FFF-6F46-DB3D39DE680E}"/>
              </a:ext>
            </a:extLst>
          </p:cNvPr>
          <p:cNvPicPr>
            <a:picLocks noChangeAspect="1"/>
          </p:cNvPicPr>
          <p:nvPr/>
        </p:nvPicPr>
        <p:blipFill>
          <a:blip r:embed="rId12" cstate="hqprint">
            <a:extLst>
              <a:ext uri="{28A0092B-C50C-407E-A947-70E740481C1C}">
                <a14:useLocalDpi xmlns:a14="http://schemas.microsoft.com/office/drawing/2010/main"/>
              </a:ext>
            </a:extLst>
          </a:blip>
          <a:srcRect/>
          <a:stretch/>
        </p:blipFill>
        <p:spPr>
          <a:xfrm>
            <a:off x="6984356" y="4149641"/>
            <a:ext cx="901884" cy="901884"/>
          </a:xfrm>
          <a:prstGeom prst="rect">
            <a:avLst/>
          </a:prstGeom>
          <a:effectLst>
            <a:outerShdw blurRad="50800" dist="38100" dir="5400000" algn="t" rotWithShape="0">
              <a:prstClr val="black">
                <a:alpha val="40000"/>
              </a:prstClr>
            </a:outerShdw>
          </a:effectLst>
        </p:spPr>
      </p:pic>
      <p:sp>
        <p:nvSpPr>
          <p:cNvPr id="11" name="TextBox 10">
            <a:extLst>
              <a:ext uri="{FF2B5EF4-FFF2-40B4-BE49-F238E27FC236}">
                <a16:creationId xmlns:a16="http://schemas.microsoft.com/office/drawing/2014/main" id="{38E75CBD-507A-1D50-B83E-0550E128E66D}"/>
              </a:ext>
            </a:extLst>
          </p:cNvPr>
          <p:cNvSpPr txBox="1"/>
          <p:nvPr/>
        </p:nvSpPr>
        <p:spPr>
          <a:xfrm>
            <a:off x="6809906" y="5060074"/>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In-App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Payment</a:t>
            </a:r>
          </a:p>
        </p:txBody>
      </p:sp>
      <p:pic>
        <p:nvPicPr>
          <p:cNvPr id="12" name="Picture 21">
            <a:extLst>
              <a:ext uri="{FF2B5EF4-FFF2-40B4-BE49-F238E27FC236}">
                <a16:creationId xmlns:a16="http://schemas.microsoft.com/office/drawing/2014/main" id="{5E1B50ED-B818-BBBD-23C0-51F63DBFDE92}"/>
              </a:ext>
            </a:extLst>
          </p:cNvPr>
          <p:cNvPicPr>
            <a:picLocks noChangeAspect="1"/>
          </p:cNvPicPr>
          <p:nvPr/>
        </p:nvPicPr>
        <p:blipFill>
          <a:blip r:embed="rId13" cstate="hqprint">
            <a:extLst>
              <a:ext uri="{28A0092B-C50C-407E-A947-70E740481C1C}">
                <a14:useLocalDpi xmlns:a14="http://schemas.microsoft.com/office/drawing/2010/main"/>
              </a:ext>
            </a:extLst>
          </a:blip>
          <a:srcRect/>
          <a:stretch/>
        </p:blipFill>
        <p:spPr>
          <a:xfrm>
            <a:off x="7949942" y="4149641"/>
            <a:ext cx="897589" cy="901884"/>
          </a:xfrm>
          <a:prstGeom prst="rect">
            <a:avLst/>
          </a:prstGeom>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32190633-4639-C8AC-84E3-E01D1ECD23DF}"/>
              </a:ext>
            </a:extLst>
          </p:cNvPr>
          <p:cNvSpPr txBox="1"/>
          <p:nvPr/>
        </p:nvSpPr>
        <p:spPr>
          <a:xfrm>
            <a:off x="7783058" y="5060074"/>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Push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Notification</a:t>
            </a:r>
          </a:p>
        </p:txBody>
      </p:sp>
      <p:pic>
        <p:nvPicPr>
          <p:cNvPr id="35" name="Picture 21">
            <a:extLst>
              <a:ext uri="{FF2B5EF4-FFF2-40B4-BE49-F238E27FC236}">
                <a16:creationId xmlns:a16="http://schemas.microsoft.com/office/drawing/2014/main" id="{7AE7B153-2F0C-9B89-E0B2-6C70FC4C79B4}"/>
              </a:ext>
            </a:extLst>
          </p:cNvPr>
          <p:cNvPicPr>
            <a:picLocks noChangeAspect="1"/>
          </p:cNvPicPr>
          <p:nvPr/>
        </p:nvPicPr>
        <p:blipFill>
          <a:blip r:embed="rId14">
            <a:extLst>
              <a:ext uri="{28A0092B-C50C-407E-A947-70E740481C1C}">
                <a14:useLocalDpi xmlns:a14="http://schemas.microsoft.com/office/drawing/2010/main"/>
              </a:ext>
            </a:extLst>
          </a:blip>
          <a:srcRect/>
          <a:stretch/>
        </p:blipFill>
        <p:spPr>
          <a:xfrm>
            <a:off x="8908200" y="4133224"/>
            <a:ext cx="897589" cy="897589"/>
          </a:xfrm>
          <a:prstGeom prst="rect">
            <a:avLst/>
          </a:prstGeom>
          <a:effectLst>
            <a:outerShdw blurRad="50800" dist="38100" dir="5400000" algn="t" rotWithShape="0">
              <a:prstClr val="black">
                <a:alpha val="40000"/>
              </a:prstClr>
            </a:outerShdw>
          </a:effectLst>
        </p:spPr>
      </p:pic>
      <p:sp>
        <p:nvSpPr>
          <p:cNvPr id="36" name="TextBox 35">
            <a:extLst>
              <a:ext uri="{FF2B5EF4-FFF2-40B4-BE49-F238E27FC236}">
                <a16:creationId xmlns:a16="http://schemas.microsoft.com/office/drawing/2014/main" id="{762C7563-CD43-58AC-1D33-8111B0BF3F05}"/>
              </a:ext>
            </a:extLst>
          </p:cNvPr>
          <p:cNvSpPr txBox="1"/>
          <p:nvPr/>
        </p:nvSpPr>
        <p:spPr>
          <a:xfrm>
            <a:off x="8725280" y="5058075"/>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Flutter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Support</a:t>
            </a:r>
          </a:p>
        </p:txBody>
      </p:sp>
      <p:sp>
        <p:nvSpPr>
          <p:cNvPr id="38" name="TextBox 37">
            <a:extLst>
              <a:ext uri="{FF2B5EF4-FFF2-40B4-BE49-F238E27FC236}">
                <a16:creationId xmlns:a16="http://schemas.microsoft.com/office/drawing/2014/main" id="{B0F5B2A1-9E19-82E5-BB98-AA026B66DBAD}"/>
              </a:ext>
            </a:extLst>
          </p:cNvPr>
          <p:cNvSpPr txBox="1"/>
          <p:nvPr/>
        </p:nvSpPr>
        <p:spPr>
          <a:xfrm>
            <a:off x="10346431" y="5035333"/>
            <a:ext cx="1271310" cy="46166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ArkUI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95957"/>
                </a:solidFill>
                <a:effectLst/>
                <a:uLnTx/>
                <a:uFillTx/>
                <a:latin typeface="Arial" panose="020B0604020202020204" pitchFamily="34" charset="0"/>
                <a:ea typeface="Microsoft YaHei Light"/>
                <a:cs typeface="Arial" panose="020B0604020202020204" pitchFamily="34" charset="0"/>
              </a:rPr>
              <a:t>Support</a:t>
            </a:r>
          </a:p>
        </p:txBody>
      </p:sp>
      <p:pic>
        <p:nvPicPr>
          <p:cNvPr id="40" name="Picture 39">
            <a:extLst>
              <a:ext uri="{FF2B5EF4-FFF2-40B4-BE49-F238E27FC236}">
                <a16:creationId xmlns:a16="http://schemas.microsoft.com/office/drawing/2014/main" id="{471A61FC-4247-1809-5267-8B40CAB9EDD9}"/>
              </a:ext>
            </a:extLst>
          </p:cNvPr>
          <p:cNvPicPr>
            <a:picLocks noChangeAspect="1"/>
          </p:cNvPicPr>
          <p:nvPr/>
        </p:nvPicPr>
        <p:blipFill>
          <a:blip r:embed="rId15"/>
          <a:stretch>
            <a:fillRect/>
          </a:stretch>
        </p:blipFill>
        <p:spPr>
          <a:xfrm>
            <a:off x="10466249" y="4099595"/>
            <a:ext cx="1058891" cy="1000064"/>
          </a:xfrm>
          <a:prstGeom prst="rect">
            <a:avLst/>
          </a:prstGeom>
        </p:spPr>
      </p:pic>
      <p:pic>
        <p:nvPicPr>
          <p:cNvPr id="44" name="Picture 43">
            <a:extLst>
              <a:ext uri="{FF2B5EF4-FFF2-40B4-BE49-F238E27FC236}">
                <a16:creationId xmlns:a16="http://schemas.microsoft.com/office/drawing/2014/main" id="{E66FD9EC-FDC3-2DAC-B38C-4494E005101D}"/>
              </a:ext>
            </a:extLst>
          </p:cNvPr>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554471" y="994033"/>
            <a:ext cx="4952909" cy="1424804"/>
          </a:xfrm>
          <a:prstGeom prst="rect">
            <a:avLst/>
          </a:prstGeom>
        </p:spPr>
      </p:pic>
      <p:pic>
        <p:nvPicPr>
          <p:cNvPr id="45" name="Picture 44">
            <a:extLst>
              <a:ext uri="{FF2B5EF4-FFF2-40B4-BE49-F238E27FC236}">
                <a16:creationId xmlns:a16="http://schemas.microsoft.com/office/drawing/2014/main" id="{BD93BD65-7D30-DB86-FD2A-57959DBC5644}"/>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r="-571"/>
          <a:stretch/>
        </p:blipFill>
        <p:spPr>
          <a:xfrm>
            <a:off x="5400137" y="1183054"/>
            <a:ext cx="4952910" cy="1205116"/>
          </a:xfrm>
          <a:prstGeom prst="rect">
            <a:avLst/>
          </a:prstGeom>
        </p:spPr>
      </p:pic>
      <p:pic>
        <p:nvPicPr>
          <p:cNvPr id="20" name="Picture 2">
            <a:extLst>
              <a:ext uri="{FF2B5EF4-FFF2-40B4-BE49-F238E27FC236}">
                <a16:creationId xmlns:a16="http://schemas.microsoft.com/office/drawing/2014/main" id="{38F7CEA0-789B-4626-B709-3B10D77B8E24}"/>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rcRect/>
          <a:stretch/>
        </p:blipFill>
        <p:spPr bwMode="auto">
          <a:xfrm>
            <a:off x="5725704" y="4155897"/>
            <a:ext cx="401361" cy="401361"/>
          </a:xfrm>
          <a:prstGeom prst="rect">
            <a:avLst/>
          </a:prstGeom>
          <a:noFill/>
        </p:spPr>
      </p:pic>
      <p:pic>
        <p:nvPicPr>
          <p:cNvPr id="23" name="Picture 2">
            <a:extLst>
              <a:ext uri="{FF2B5EF4-FFF2-40B4-BE49-F238E27FC236}">
                <a16:creationId xmlns:a16="http://schemas.microsoft.com/office/drawing/2014/main" id="{A536C58D-9E18-D256-49C5-20DFE32B3204}"/>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p:blipFill>
        <p:spPr bwMode="auto">
          <a:xfrm>
            <a:off x="6085385" y="4175318"/>
            <a:ext cx="372264" cy="371027"/>
          </a:xfrm>
          <a:prstGeom prst="rect">
            <a:avLst/>
          </a:prstGeom>
          <a:noFill/>
        </p:spPr>
      </p:pic>
      <p:pic>
        <p:nvPicPr>
          <p:cNvPr id="29" name="Picture 4" descr="React Native App Development Company India, Toronto">
            <a:extLst>
              <a:ext uri="{FF2B5EF4-FFF2-40B4-BE49-F238E27FC236}">
                <a16:creationId xmlns:a16="http://schemas.microsoft.com/office/drawing/2014/main" id="{9651B4FD-A583-4F67-569C-5EAE48BFF074}"/>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5395120" y="4137566"/>
            <a:ext cx="463509" cy="41808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7F96BB5-84C8-DA4D-C549-9FA9DF7ABE3A}"/>
              </a:ext>
            </a:extLst>
          </p:cNvPr>
          <p:cNvPicPr>
            <a:picLocks noChangeAspect="1"/>
          </p:cNvPicPr>
          <p:nvPr/>
        </p:nvPicPr>
        <p:blipFill rotWithShape="1">
          <a:blip r:embed="rId21" cstate="hqprint">
            <a:extLst>
              <a:ext uri="{28A0092B-C50C-407E-A947-70E740481C1C}">
                <a14:useLocalDpi xmlns:a14="http://schemas.microsoft.com/office/drawing/2010/main"/>
              </a:ext>
            </a:extLst>
          </a:blip>
          <a:srcRect/>
          <a:stretch/>
        </p:blipFill>
        <p:spPr>
          <a:xfrm>
            <a:off x="6834290" y="2425633"/>
            <a:ext cx="4864100" cy="1389424"/>
          </a:xfrm>
          <a:prstGeom prst="rect">
            <a:avLst/>
          </a:prstGeom>
        </p:spPr>
      </p:pic>
      <p:pic>
        <p:nvPicPr>
          <p:cNvPr id="50" name="Picture 49">
            <a:extLst>
              <a:ext uri="{FF2B5EF4-FFF2-40B4-BE49-F238E27FC236}">
                <a16:creationId xmlns:a16="http://schemas.microsoft.com/office/drawing/2014/main" id="{296A2982-2351-4FC8-594A-CE3447182735}"/>
              </a:ext>
            </a:extLst>
          </p:cNvPr>
          <p:cNvPicPr>
            <a:picLocks noChangeAspect="1"/>
          </p:cNvPicPr>
          <p:nvPr/>
        </p:nvPicPr>
        <p:blipFill rotWithShape="1">
          <a:blip r:embed="rId22" cstate="hqprint">
            <a:extLst>
              <a:ext uri="{28A0092B-C50C-407E-A947-70E740481C1C}">
                <a14:useLocalDpi xmlns:a14="http://schemas.microsoft.com/office/drawing/2010/main"/>
              </a:ext>
            </a:extLst>
          </a:blip>
          <a:srcRect r="-1154"/>
          <a:stretch/>
        </p:blipFill>
        <p:spPr>
          <a:xfrm>
            <a:off x="1045886" y="2437167"/>
            <a:ext cx="4952909" cy="1192823"/>
          </a:xfrm>
          <a:prstGeom prst="rect">
            <a:avLst/>
          </a:prstGeom>
        </p:spPr>
      </p:pic>
      <p:sp>
        <p:nvSpPr>
          <p:cNvPr id="2" name="Title 3">
            <a:extLst>
              <a:ext uri="{FF2B5EF4-FFF2-40B4-BE49-F238E27FC236}">
                <a16:creationId xmlns:a16="http://schemas.microsoft.com/office/drawing/2014/main" id="{E248A47F-0271-E63F-DF83-594970E08F38}"/>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595957"/>
                </a:solidFill>
                <a:effectLst/>
                <a:uLnTx/>
                <a:uFillTx/>
                <a:latin typeface="Arial"/>
                <a:ea typeface="+mj-lt"/>
                <a:cs typeface="Arial"/>
              </a:rPr>
              <a:t>Open Mobile Hub (OMH) Overview</a:t>
            </a:r>
          </a:p>
        </p:txBody>
      </p:sp>
    </p:spTree>
    <p:extLst>
      <p:ext uri="{BB962C8B-B14F-4D97-AF65-F5344CB8AC3E}">
        <p14:creationId xmlns:p14="http://schemas.microsoft.com/office/powerpoint/2010/main" val="2456020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745433-CDB8-B908-D887-F58FD028298F}"/>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7" name="Title 3">
            <a:extLst>
              <a:ext uri="{FF2B5EF4-FFF2-40B4-BE49-F238E27FC236}">
                <a16:creationId xmlns:a16="http://schemas.microsoft.com/office/drawing/2014/main" id="{5318FF7F-3571-945E-570D-262F3ADEF012}"/>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595957"/>
                </a:solidFill>
                <a:effectLst/>
                <a:uLnTx/>
                <a:uFillTx/>
                <a:latin typeface="Arial"/>
                <a:ea typeface="+mj-lt"/>
                <a:cs typeface="Arial"/>
              </a:rPr>
              <a:t>OMH Platform &amp; Framework Agnostic Libraries</a:t>
            </a:r>
          </a:p>
        </p:txBody>
      </p:sp>
      <p:pic>
        <p:nvPicPr>
          <p:cNvPr id="5" name="Picture 4">
            <a:extLst>
              <a:ext uri="{FF2B5EF4-FFF2-40B4-BE49-F238E27FC236}">
                <a16:creationId xmlns:a16="http://schemas.microsoft.com/office/drawing/2014/main" id="{F2CC84CE-1369-D20D-9A0A-6DF56083AB48}"/>
              </a:ext>
            </a:extLst>
          </p:cNvPr>
          <p:cNvPicPr>
            <a:picLocks noChangeAspect="1"/>
          </p:cNvPicPr>
          <p:nvPr/>
        </p:nvPicPr>
        <p:blipFill>
          <a:blip r:embed="rId2"/>
          <a:stretch>
            <a:fillRect/>
          </a:stretch>
        </p:blipFill>
        <p:spPr>
          <a:xfrm>
            <a:off x="980139" y="1270834"/>
            <a:ext cx="10231722" cy="4316332"/>
          </a:xfrm>
          <a:prstGeom prst="rect">
            <a:avLst/>
          </a:prstGeom>
        </p:spPr>
      </p:pic>
    </p:spTree>
    <p:extLst>
      <p:ext uri="{BB962C8B-B14F-4D97-AF65-F5344CB8AC3E}">
        <p14:creationId xmlns:p14="http://schemas.microsoft.com/office/powerpoint/2010/main" val="273254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60" name="Picture 8" descr="Huawei Watch Gt Sport, HD Png Download , Transparent Png Image - PNGitem">
            <a:extLst>
              <a:ext uri="{FF2B5EF4-FFF2-40B4-BE49-F238E27FC236}">
                <a16:creationId xmlns:a16="http://schemas.microsoft.com/office/drawing/2014/main" id="{D6585E54-4A2F-FEB7-0726-E6C8FDC96D3A}"/>
              </a:ext>
            </a:extLst>
          </p:cNvPr>
          <p:cNvPicPr>
            <a:picLocks noChangeAspect="1" noChangeArrowheads="1"/>
          </p:cNvPicPr>
          <p:nvPr/>
        </p:nvPicPr>
        <p:blipFill>
          <a:blip r:embed="rId3" cstate="hqprint">
            <a:extLst>
              <a:ext uri="{BEBA8EAE-BF5A-486C-A8C5-ECC9F3942E4B}">
                <a14:imgProps xmlns:a14="http://schemas.microsoft.com/office/drawing/2010/main">
                  <a14:imgLayer r:embed="rId4">
                    <a14:imgEffect>
                      <a14:brightnessContrast bright="16000"/>
                    </a14:imgEffect>
                  </a14:imgLayer>
                </a14:imgProps>
              </a:ext>
              <a:ext uri="{28A0092B-C50C-407E-A947-70E740481C1C}">
                <a14:useLocalDpi xmlns:a14="http://schemas.microsoft.com/office/drawing/2010/main"/>
              </a:ext>
            </a:extLst>
          </a:blip>
          <a:srcRect/>
          <a:stretch>
            <a:fillRect/>
          </a:stretch>
        </p:blipFill>
        <p:spPr bwMode="auto">
          <a:xfrm>
            <a:off x="2855513" y="4071852"/>
            <a:ext cx="2254765" cy="13345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D63818F-CDDA-E43C-7108-E2B71D266DAC}"/>
              </a:ext>
            </a:extLst>
          </p:cNvPr>
          <p:cNvPicPr>
            <a:picLocks noChangeAspect="1"/>
          </p:cNvPicPr>
          <p:nvPr/>
        </p:nvPicPr>
        <p:blipFill>
          <a:blip r:embed="rId5"/>
          <a:stretch>
            <a:fillRect/>
          </a:stretch>
        </p:blipFill>
        <p:spPr>
          <a:xfrm>
            <a:off x="1637464" y="1389106"/>
            <a:ext cx="5263208" cy="2246620"/>
          </a:xfrm>
          <a:prstGeom prst="rect">
            <a:avLst/>
          </a:prstGeom>
        </p:spPr>
      </p:pic>
      <p:sp>
        <p:nvSpPr>
          <p:cNvPr id="5" name="Slide Number Placeholder 4">
            <a:extLst>
              <a:ext uri="{FF2B5EF4-FFF2-40B4-BE49-F238E27FC236}">
                <a16:creationId xmlns:a16="http://schemas.microsoft.com/office/drawing/2014/main" id="{2CB2D8B7-CA33-7A99-AF7D-6FC3ADF1FFE2}"/>
              </a:ext>
            </a:extLst>
          </p:cNvPr>
          <p:cNvSpPr>
            <a:spLocks noGrp="1"/>
          </p:cNvSpPr>
          <p:nvPr>
            <p:ph type="sldNum" sz="quarter" idx="12"/>
          </p:nvPr>
        </p:nvSpPr>
        <p:spPr>
          <a:xfrm>
            <a:off x="719264" y="6336902"/>
            <a:ext cx="512806" cy="3002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pic>
        <p:nvPicPr>
          <p:cNvPr id="1032" name="Picture 8" descr="Download Android TV Logo in SVG Vector or PNG File Format - Logo.wine">
            <a:extLst>
              <a:ext uri="{FF2B5EF4-FFF2-40B4-BE49-F238E27FC236}">
                <a16:creationId xmlns:a16="http://schemas.microsoft.com/office/drawing/2014/main" id="{B31C84D4-6189-53A1-C2D6-90344F0B1A23}"/>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3830863" y="-6597"/>
            <a:ext cx="446504" cy="297669"/>
          </a:xfrm>
          <a:prstGeom prst="rect">
            <a:avLst/>
          </a:prstGeom>
          <a:noFill/>
          <a:extLst>
            <a:ext uri="{909E8E84-426E-40DD-AFC4-6F175D3DCCD1}">
              <a14:hiddenFill xmlns:a14="http://schemas.microsoft.com/office/drawing/2010/main">
                <a:solidFill>
                  <a:srgbClr val="FFFFFF"/>
                </a:solidFill>
              </a14:hiddenFill>
            </a:ext>
          </a:extLst>
        </p:spPr>
      </p:pic>
      <p:sp>
        <p:nvSpPr>
          <p:cNvPr id="25" name="Right Brace 24">
            <a:extLst>
              <a:ext uri="{FF2B5EF4-FFF2-40B4-BE49-F238E27FC236}">
                <a16:creationId xmlns:a16="http://schemas.microsoft.com/office/drawing/2014/main" id="{16845903-B26D-B86E-3ADA-6D8FE31F28A5}"/>
              </a:ext>
            </a:extLst>
          </p:cNvPr>
          <p:cNvSpPr/>
          <p:nvPr/>
        </p:nvSpPr>
        <p:spPr>
          <a:xfrm rot="16200000">
            <a:off x="5953249" y="-1924921"/>
            <a:ext cx="285499" cy="11541070"/>
          </a:xfrm>
          <a:prstGeom prst="rightBrace">
            <a:avLst>
              <a:gd name="adj1" fmla="val 60262"/>
              <a:gd name="adj2" fmla="val 34229"/>
            </a:avLst>
          </a:prstGeom>
          <a:ln w="57150">
            <a:solidFill>
              <a:srgbClr val="4472C4"/>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4" name="TextBox 30">
            <a:extLst>
              <a:ext uri="{FF2B5EF4-FFF2-40B4-BE49-F238E27FC236}">
                <a16:creationId xmlns:a16="http://schemas.microsoft.com/office/drawing/2014/main" id="{BEF63668-8414-FC32-5539-E35E000F5B9F}"/>
              </a:ext>
            </a:extLst>
          </p:cNvPr>
          <p:cNvSpPr txBox="1"/>
          <p:nvPr/>
        </p:nvSpPr>
        <p:spPr>
          <a:xfrm>
            <a:off x="7696275" y="1700697"/>
            <a:ext cx="3201031" cy="174817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30000"/>
              </a:lnSpc>
              <a:spcBef>
                <a:spcPts val="0"/>
              </a:spcBef>
              <a:spcAft>
                <a:spcPts val="0"/>
              </a:spcAft>
              <a:buClrTx/>
              <a:buSzTx/>
              <a:buFont typeface="Wingdings" pitchFamily="2" charset="2"/>
              <a:buChar char="ü"/>
              <a:tabLst/>
              <a:defRPr/>
            </a:pPr>
            <a:r>
              <a:rPr kumimoji="0" lang="en-US" sz="1800" b="1" i="0" u="none" strike="noStrike" kern="0" cap="none" spc="0" normalizeH="0" baseline="0" noProof="0" dirty="0">
                <a:ln>
                  <a:noFill/>
                </a:ln>
                <a:solidFill>
                  <a:srgbClr val="595957"/>
                </a:solidFill>
                <a:effectLst/>
                <a:uLnTx/>
                <a:uFillTx/>
                <a:latin typeface="Montserrat" pitchFamily="2" charset="77"/>
                <a:ea typeface="Calibri" panose="020F0502020204030204" pitchFamily="34" charset="0"/>
                <a:cs typeface="Times New Roman" panose="02020603050405020304" pitchFamily="18" charset="0"/>
              </a:rPr>
              <a:t>Device Agnostic</a:t>
            </a:r>
          </a:p>
          <a:p>
            <a:pPr marL="285750" marR="0" lvl="0" indent="-285750" algn="l" defTabSz="914400" rtl="0" eaLnBrk="1" fontAlgn="auto" latinLnBrk="0" hangingPunct="1">
              <a:lnSpc>
                <a:spcPct val="130000"/>
              </a:lnSpc>
              <a:spcBef>
                <a:spcPts val="0"/>
              </a:spcBef>
              <a:spcAft>
                <a:spcPts val="0"/>
              </a:spcAft>
              <a:buClrTx/>
              <a:buSzTx/>
              <a:buFont typeface="Wingdings" pitchFamily="2" charset="2"/>
              <a:buChar char="ü"/>
              <a:tabLst/>
              <a:defRPr/>
            </a:pPr>
            <a:r>
              <a:rPr kumimoji="0" lang="en-US" sz="1800" b="1" i="0" u="none" strike="noStrike" kern="0" cap="none" spc="0" normalizeH="0" baseline="0" noProof="0" dirty="0">
                <a:ln>
                  <a:noFill/>
                </a:ln>
                <a:solidFill>
                  <a:srgbClr val="595957"/>
                </a:solidFill>
                <a:effectLst/>
                <a:uLnTx/>
                <a:uFillTx/>
                <a:latin typeface="Montserrat" pitchFamily="2" charset="77"/>
                <a:ea typeface="Calibri" panose="020F0502020204030204" pitchFamily="34" charset="0"/>
                <a:cs typeface="Times New Roman" panose="02020603050405020304" pitchFamily="18" charset="0"/>
              </a:rPr>
              <a:t>Platform Agnostic</a:t>
            </a:r>
          </a:p>
          <a:p>
            <a:pPr marL="285750" marR="0" lvl="0" indent="-285750" algn="l" defTabSz="914400" rtl="0" eaLnBrk="1" fontAlgn="auto" latinLnBrk="0" hangingPunct="1">
              <a:lnSpc>
                <a:spcPct val="130000"/>
              </a:lnSpc>
              <a:spcBef>
                <a:spcPts val="0"/>
              </a:spcBef>
              <a:spcAft>
                <a:spcPts val="0"/>
              </a:spcAft>
              <a:buClrTx/>
              <a:buSzTx/>
              <a:buFont typeface="Wingdings" pitchFamily="2" charset="2"/>
              <a:buChar char="ü"/>
              <a:tabLst/>
              <a:defRPr/>
            </a:pPr>
            <a:r>
              <a:rPr kumimoji="0" lang="en-US" sz="1800" b="1" i="0" u="none" strike="noStrike" kern="0" cap="none" spc="0" normalizeH="0" baseline="0" noProof="0" dirty="0">
                <a:ln>
                  <a:noFill/>
                </a:ln>
                <a:solidFill>
                  <a:srgbClr val="595957"/>
                </a:solidFill>
                <a:effectLst/>
                <a:uLnTx/>
                <a:uFillTx/>
                <a:latin typeface="Montserrat" pitchFamily="2" charset="77"/>
                <a:ea typeface="Calibri" panose="020F0502020204030204" pitchFamily="34" charset="0"/>
                <a:cs typeface="Times New Roman" panose="02020603050405020304" pitchFamily="18" charset="0"/>
              </a:rPr>
              <a:t>Framework Agnostic</a:t>
            </a:r>
          </a:p>
          <a:p>
            <a:pPr marL="285750" marR="0" lvl="0" indent="-285750" algn="l" defTabSz="914400" rtl="0" eaLnBrk="1" fontAlgn="auto" latinLnBrk="0" hangingPunct="1">
              <a:lnSpc>
                <a:spcPct val="130000"/>
              </a:lnSpc>
              <a:spcBef>
                <a:spcPts val="0"/>
              </a:spcBef>
              <a:spcAft>
                <a:spcPts val="0"/>
              </a:spcAft>
              <a:buClrTx/>
              <a:buSzTx/>
              <a:buFont typeface="Wingdings" pitchFamily="2" charset="2"/>
              <a:buChar char="ü"/>
              <a:tabLst/>
              <a:defRPr/>
            </a:pPr>
            <a:r>
              <a:rPr kumimoji="0" lang="en-US" sz="1800" b="1" i="0" u="none" strike="noStrike" kern="0" cap="none" spc="0" normalizeH="0" baseline="0" noProof="0" dirty="0">
                <a:ln>
                  <a:noFill/>
                </a:ln>
                <a:solidFill>
                  <a:srgbClr val="595957"/>
                </a:solidFill>
                <a:effectLst/>
                <a:uLnTx/>
                <a:uFillTx/>
                <a:latin typeface="Montserrat" pitchFamily="2" charset="77"/>
                <a:ea typeface="Calibri" panose="020F0502020204030204" pitchFamily="34" charset="0"/>
                <a:cs typeface="Times New Roman" panose="02020603050405020304" pitchFamily="18" charset="0"/>
              </a:rPr>
              <a:t>Plugins Architecture</a:t>
            </a:r>
          </a:p>
          <a:p>
            <a:pPr marL="171450" marR="0" lvl="0" indent="-171450" algn="ctr" defTabSz="9144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400" b="1" i="0" u="none" strike="noStrike" kern="0" cap="none" spc="0" normalizeH="0" baseline="0" noProof="0" dirty="0">
              <a:ln>
                <a:noFill/>
              </a:ln>
              <a:solidFill>
                <a:srgbClr val="0070C0"/>
              </a:solidFill>
              <a:effectLst/>
              <a:uLnTx/>
              <a:uFillTx/>
              <a:latin typeface="Montserrat" pitchFamily="2" charset="77"/>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906F6C17-65D2-B05E-CEB1-6669DDE490B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p:blipFill>
        <p:spPr bwMode="auto">
          <a:xfrm>
            <a:off x="318363" y="3925087"/>
            <a:ext cx="2821930" cy="1628036"/>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descr="Free Smartphone PNG Transparent Images, Download Free Smartphone PNG  Transparent Images png images, Free ClipArts on Clipart Library">
            <a:extLst>
              <a:ext uri="{FF2B5EF4-FFF2-40B4-BE49-F238E27FC236}">
                <a16:creationId xmlns:a16="http://schemas.microsoft.com/office/drawing/2014/main" id="{5FCC2C09-A358-8B91-F55E-E42272E12A73}"/>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10278" y="3895443"/>
            <a:ext cx="1953409" cy="1888295"/>
          </a:xfrm>
          <a:prstGeom prst="rect">
            <a:avLst/>
          </a:prstGeom>
          <a:noFill/>
          <a:extLst>
            <a:ext uri="{909E8E84-426E-40DD-AFC4-6F175D3DCCD1}">
              <a14:hiddenFill xmlns:a14="http://schemas.microsoft.com/office/drawing/2010/main">
                <a:solidFill>
                  <a:srgbClr val="FFFFFF"/>
                </a:solidFill>
              </a14:hiddenFill>
            </a:ext>
          </a:extLst>
        </p:spPr>
      </p:pic>
      <p:pic>
        <p:nvPicPr>
          <p:cNvPr id="74764" name="Picture 12" descr="HUAWEI MatePad Pro 11-inch - HUAWEI Global">
            <a:extLst>
              <a:ext uri="{FF2B5EF4-FFF2-40B4-BE49-F238E27FC236}">
                <a16:creationId xmlns:a16="http://schemas.microsoft.com/office/drawing/2014/main" id="{F0755EFE-2D8B-2AE5-D5EE-88403BE5491E}"/>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6509857" y="4297289"/>
            <a:ext cx="3445733" cy="1148578"/>
          </a:xfrm>
          <a:prstGeom prst="rect">
            <a:avLst/>
          </a:prstGeom>
          <a:noFill/>
          <a:extLst>
            <a:ext uri="{909E8E84-426E-40DD-AFC4-6F175D3DCCD1}">
              <a14:hiddenFill xmlns:a14="http://schemas.microsoft.com/office/drawing/2010/main">
                <a:solidFill>
                  <a:srgbClr val="FFFFFF"/>
                </a:solidFill>
              </a14:hiddenFill>
            </a:ext>
          </a:extLst>
        </p:spPr>
      </p:pic>
      <p:pic>
        <p:nvPicPr>
          <p:cNvPr id="74766" name="Picture 14" descr="Huawei HMS for Car will feature on the 2021 Mercedes-Benz S-Class -  Gizmochina">
            <a:extLst>
              <a:ext uri="{FF2B5EF4-FFF2-40B4-BE49-F238E27FC236}">
                <a16:creationId xmlns:a16="http://schemas.microsoft.com/office/drawing/2014/main" id="{528B40DC-7D8F-7894-015A-E00D9BB612FB}"/>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419869" y="4071852"/>
            <a:ext cx="2308761" cy="14812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CD2140B5-62E6-814B-FB9B-A70625963868}"/>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595957"/>
                </a:solidFill>
                <a:effectLst/>
                <a:uLnTx/>
                <a:uFillTx/>
                <a:latin typeface="Arial"/>
                <a:ea typeface="+mj-lt"/>
                <a:cs typeface="Arial"/>
              </a:rPr>
              <a:t>OMH Device-Agnostic Architecture</a:t>
            </a:r>
          </a:p>
        </p:txBody>
      </p:sp>
    </p:spTree>
    <p:extLst>
      <p:ext uri="{BB962C8B-B14F-4D97-AF65-F5344CB8AC3E}">
        <p14:creationId xmlns:p14="http://schemas.microsoft.com/office/powerpoint/2010/main" val="3346430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BB68D6BB-38DB-3262-C6B4-CAF0408D02E9}"/>
              </a:ext>
            </a:extLst>
          </p:cNvPr>
          <p:cNvSpPr>
            <a:spLocks noChangeArrowheads="1"/>
          </p:cNvSpPr>
          <p:nvPr/>
        </p:nvSpPr>
        <p:spPr bwMode="auto">
          <a:xfrm>
            <a:off x="3670300" y="29003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en-US" altLang="en-US" sz="1800" b="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mn-cs"/>
              </a:rPr>
            </a:br>
            <a:br>
              <a:rPr kumimoji="0" lang="en-US" altLang="en-US" sz="1800" b="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mn-cs"/>
              </a:rPr>
            </a:br>
            <a:endParaRPr kumimoji="0" lang="en-US" altLang="en-US" sz="1800" b="0" i="0" u="none" strike="noStrike" kern="1200" cap="none" spc="0" normalizeH="0" baseline="0" noProof="0">
              <a:ln>
                <a:noFill/>
              </a:ln>
              <a:solidFill>
                <a:srgbClr val="595957"/>
              </a:solidFill>
              <a:effectLst/>
              <a:uLnTx/>
              <a:uFillTx/>
              <a:latin typeface="Arial" panose="020B0604020202020204" pitchFamily="34" charset="0"/>
              <a:ea typeface="Microsoft YaHei Light"/>
              <a:cs typeface="+mn-cs"/>
            </a:endParaRPr>
          </a:p>
        </p:txBody>
      </p:sp>
      <p:sp>
        <p:nvSpPr>
          <p:cNvPr id="9" name="Slide Number Placeholder 4">
            <a:extLst>
              <a:ext uri="{FF2B5EF4-FFF2-40B4-BE49-F238E27FC236}">
                <a16:creationId xmlns:a16="http://schemas.microsoft.com/office/drawing/2014/main" id="{909D2C03-3727-C071-604F-2E1583828C9F}"/>
              </a:ext>
            </a:extLst>
          </p:cNvPr>
          <p:cNvSpPr>
            <a:spLocks noGrp="1"/>
          </p:cNvSpPr>
          <p:nvPr>
            <p:ph type="sldNum" sz="quarter" idx="12"/>
          </p:nvPr>
        </p:nvSpPr>
        <p:spPr>
          <a:xfrm>
            <a:off x="719264" y="6336902"/>
            <a:ext cx="512806" cy="30025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3" name="TextBox 2">
            <a:extLst>
              <a:ext uri="{FF2B5EF4-FFF2-40B4-BE49-F238E27FC236}">
                <a16:creationId xmlns:a16="http://schemas.microsoft.com/office/drawing/2014/main" id="{423CE348-2169-28F6-15FD-1071CCEC2E9C}"/>
              </a:ext>
            </a:extLst>
          </p:cNvPr>
          <p:cNvSpPr txBox="1"/>
          <p:nvPr/>
        </p:nvSpPr>
        <p:spPr>
          <a:xfrm>
            <a:off x="3774997" y="1298545"/>
            <a:ext cx="5178780" cy="400110"/>
          </a:xfrm>
          <a:prstGeom prst="rect">
            <a:avLst/>
          </a:prstGeom>
          <a:noFill/>
          <a:ln w="28575">
            <a:solidFill>
              <a:srgbClr val="00B0F0"/>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F0"/>
                </a:solidFill>
                <a:effectLst/>
                <a:uLnTx/>
                <a:uFillTx/>
                <a:latin typeface="Arial"/>
                <a:ea typeface="Microsoft YaHei Light"/>
                <a:cs typeface="+mn-cs"/>
                <a:hlinkClick r:id="rId2"/>
              </a:rPr>
              <a:t>https://www.openmobilehub.com</a:t>
            </a:r>
            <a:r>
              <a:rPr kumimoji="0" lang="en-US" sz="2000" b="1" i="0" u="none" strike="noStrike" kern="1200" cap="none" spc="0" normalizeH="0" baseline="0" noProof="0" dirty="0">
                <a:ln>
                  <a:noFill/>
                </a:ln>
                <a:solidFill>
                  <a:srgbClr val="00B0F0"/>
                </a:solidFill>
                <a:effectLst/>
                <a:uLnTx/>
                <a:uFillTx/>
                <a:latin typeface="Arial"/>
                <a:ea typeface="Microsoft YaHei Light"/>
                <a:cs typeface="+mn-cs"/>
              </a:rPr>
              <a:t> </a:t>
            </a:r>
            <a:endParaRPr kumimoji="0" lang="en-US" sz="2000" b="0" i="0" u="none" strike="noStrike" kern="1200" cap="none" spc="0" normalizeH="0" baseline="0" noProof="0" dirty="0">
              <a:ln>
                <a:noFill/>
              </a:ln>
              <a:solidFill>
                <a:srgbClr val="595957"/>
              </a:solidFill>
              <a:effectLst/>
              <a:uLnTx/>
              <a:uFillTx/>
              <a:latin typeface="Arial"/>
              <a:ea typeface="Microsoft YaHei Light"/>
              <a:cs typeface="+mn-cs"/>
            </a:endParaRPr>
          </a:p>
        </p:txBody>
      </p:sp>
      <p:sp>
        <p:nvSpPr>
          <p:cNvPr id="6" name="Title 3">
            <a:extLst>
              <a:ext uri="{FF2B5EF4-FFF2-40B4-BE49-F238E27FC236}">
                <a16:creationId xmlns:a16="http://schemas.microsoft.com/office/drawing/2014/main" id="{283AC7EB-9F1C-CE27-8BE1-2949667C88A5}"/>
              </a:ext>
            </a:extLst>
          </p:cNvPr>
          <p:cNvSpPr txBox="1">
            <a:spLocks/>
          </p:cNvSpPr>
          <p:nvPr/>
        </p:nvSpPr>
        <p:spPr>
          <a:xfrm>
            <a:off x="719264" y="379678"/>
            <a:ext cx="10515600"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0" normalizeH="0" baseline="0" noProof="0" dirty="0">
                <a:ln>
                  <a:noFill/>
                </a:ln>
                <a:solidFill>
                  <a:srgbClr val="595957"/>
                </a:solidFill>
                <a:effectLst/>
                <a:uLnTx/>
                <a:uFillTx/>
                <a:latin typeface="Arial"/>
                <a:ea typeface="+mj-lt"/>
                <a:cs typeface="Arial"/>
              </a:rPr>
              <a:t>OMH Website</a:t>
            </a:r>
          </a:p>
        </p:txBody>
      </p:sp>
      <p:pic>
        <p:nvPicPr>
          <p:cNvPr id="8" name="Picture 7">
            <a:extLst>
              <a:ext uri="{FF2B5EF4-FFF2-40B4-BE49-F238E27FC236}">
                <a16:creationId xmlns:a16="http://schemas.microsoft.com/office/drawing/2014/main" id="{15F5E729-171F-FBB3-91C8-B85CDBDBFA68}"/>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444051" y="1842596"/>
            <a:ext cx="5750720" cy="3912028"/>
          </a:xfrm>
          <a:prstGeom prst="rect">
            <a:avLst/>
          </a:prstGeom>
        </p:spPr>
      </p:pic>
      <p:pic>
        <p:nvPicPr>
          <p:cNvPr id="10" name="Picture 9">
            <a:extLst>
              <a:ext uri="{FF2B5EF4-FFF2-40B4-BE49-F238E27FC236}">
                <a16:creationId xmlns:a16="http://schemas.microsoft.com/office/drawing/2014/main" id="{AA094509-A283-F974-ABC5-DABDC438348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364080" y="1842596"/>
            <a:ext cx="4870784" cy="3514164"/>
          </a:xfrm>
          <a:prstGeom prst="rect">
            <a:avLst/>
          </a:prstGeom>
        </p:spPr>
      </p:pic>
    </p:spTree>
    <p:extLst>
      <p:ext uri="{BB962C8B-B14F-4D97-AF65-F5344CB8AC3E}">
        <p14:creationId xmlns:p14="http://schemas.microsoft.com/office/powerpoint/2010/main" val="89524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CW">
  <a:themeElements>
    <a:clrScheme name="Huawei">
      <a:dk1>
        <a:srgbClr val="595957"/>
      </a:dk1>
      <a:lt1>
        <a:srgbClr val="FFFFFF"/>
      </a:lt1>
      <a:dk2>
        <a:srgbClr val="000000"/>
      </a:dk2>
      <a:lt2>
        <a:srgbClr val="DDDDDD"/>
      </a:lt2>
      <a:accent1>
        <a:srgbClr val="C7000B"/>
      </a:accent1>
      <a:accent2>
        <a:srgbClr val="898989"/>
      </a:accent2>
      <a:accent3>
        <a:srgbClr val="DDDDDD"/>
      </a:accent3>
      <a:accent4>
        <a:srgbClr val="D7005B"/>
      </a:accent4>
      <a:accent5>
        <a:srgbClr val="F5A200"/>
      </a:accent5>
      <a:accent6>
        <a:srgbClr val="FFFF00"/>
      </a:accent6>
      <a:hlink>
        <a:srgbClr val="00B0F0"/>
      </a:hlink>
      <a:folHlink>
        <a:srgbClr val="D7005B"/>
      </a:folHlink>
    </a:clrScheme>
    <a:fontScheme name="Huawei New">
      <a:majorFont>
        <a:latin typeface="Arial"/>
        <a:ea typeface="Microsoft YaHei"/>
        <a:cs typeface=""/>
      </a:majorFont>
      <a:minorFont>
        <a:latin typeface="Arial"/>
        <a:ea typeface="Microsoft YaHei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ewei - presentation template - ST  -  Read-Only" id="{A7FD6514-1C31-491F-ACDC-D8F8CDDB8A26}" vid="{DEDEEA65-4DCB-4A6E-A6AF-FFA3FA54AE1B}"/>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1351</TotalTime>
  <Words>572</Words>
  <Application>Microsoft Macintosh PowerPoint</Application>
  <PresentationFormat>Widescreen</PresentationFormat>
  <Paragraphs>90</Paragraphs>
  <Slides>14</Slides>
  <Notes>7</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宋体</vt:lpstr>
      <vt:lpstr>Alibaba PuHuiTi Bold</vt:lpstr>
      <vt:lpstr>Arial</vt:lpstr>
      <vt:lpstr>Bebas Neue Bold</vt:lpstr>
      <vt:lpstr>Calibri</vt:lpstr>
      <vt:lpstr>Microsoft YaHei Bold</vt:lpstr>
      <vt:lpstr>Microsoft YaHei Regular</vt:lpstr>
      <vt:lpstr>Montserrat</vt:lpstr>
      <vt:lpstr>Wingdings</vt:lpstr>
      <vt:lpstr>Office 主题​​</vt:lpstr>
      <vt:lpstr>BCW</vt:lpstr>
      <vt:lpstr>PowerPoint Presentation</vt:lpstr>
      <vt:lpstr>A vision for an open mobile ecosystem Offering more choices to the consumers</vt:lpstr>
      <vt:lpstr>Google Updates to Android and Google Play in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Preston Lau</cp:lastModifiedBy>
  <cp:revision>37</cp:revision>
  <dcterms:created xsi:type="dcterms:W3CDTF">2023-08-17T10:04:47Z</dcterms:created>
  <dcterms:modified xsi:type="dcterms:W3CDTF">2023-09-16T16:19:56Z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2052-5.5.1.7991</vt:lpwstr>
  </property>
  <property fmtid="{D5CDD505-2E9C-101B-9397-08002B2CF9AE}" pid="3" name="ICV">
    <vt:lpwstr>08C5D565CAC0613ABFF0DD640F4FB176_43</vt:lpwstr>
  </property>
</Properties>
</file>